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60" r:id="rId4"/>
    <p:sldId id="261" r:id="rId5"/>
    <p:sldId id="262" r:id="rId6"/>
    <p:sldId id="263" r:id="rId7"/>
    <p:sldId id="264" r:id="rId8"/>
    <p:sldId id="268" r:id="rId9"/>
    <p:sldId id="269" r:id="rId10"/>
    <p:sldId id="258" r:id="rId11"/>
    <p:sldId id="270" r:id="rId12"/>
    <p:sldId id="273" r:id="rId13"/>
    <p:sldId id="274" r:id="rId14"/>
    <p:sldId id="284" r:id="rId15"/>
    <p:sldId id="282" r:id="rId16"/>
    <p:sldId id="285" r:id="rId17"/>
    <p:sldId id="286" r:id="rId18"/>
    <p:sldId id="287" r:id="rId19"/>
    <p:sldId id="288" r:id="rId20"/>
    <p:sldId id="290" r:id="rId21"/>
    <p:sldId id="289" r:id="rId22"/>
    <p:sldId id="291" r:id="rId23"/>
    <p:sldId id="292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CD60F75-1217-6341-9793-73381119FF3E}">
          <p14:sldIdLst>
            <p14:sldId id="256"/>
            <p14:sldId id="257"/>
            <p14:sldId id="260"/>
            <p14:sldId id="261"/>
            <p14:sldId id="262"/>
            <p14:sldId id="263"/>
            <p14:sldId id="264"/>
            <p14:sldId id="268"/>
            <p14:sldId id="269"/>
            <p14:sldId id="258"/>
            <p14:sldId id="270"/>
            <p14:sldId id="273"/>
            <p14:sldId id="274"/>
            <p14:sldId id="284"/>
            <p14:sldId id="282"/>
            <p14:sldId id="285"/>
            <p14:sldId id="286"/>
            <p14:sldId id="287"/>
            <p14:sldId id="288"/>
            <p14:sldId id="290"/>
            <p14:sldId id="289"/>
            <p14:sldId id="291"/>
          </p14:sldIdLst>
        </p14:section>
        <p14:section name="Backup" id="{E90509D1-1A4E-C340-A8C8-416BEFA98531}">
          <p14:sldIdLst>
            <p14:sldId id="29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069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EEEEE"/>
    <a:srgbClr val="013243"/>
    <a:srgbClr val="4D77CF"/>
    <a:srgbClr val="4DABCF"/>
    <a:srgbClr val="FFC553"/>
    <a:srgbClr val="6C7A89"/>
    <a:srgbClr val="9FC9E5"/>
    <a:srgbClr val="941651"/>
    <a:srgbClr val="FF8A43"/>
    <a:srgbClr val="7030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411"/>
    <p:restoredTop sz="95204"/>
  </p:normalViewPr>
  <p:slideViewPr>
    <p:cSldViewPr snapToGrid="0" snapToObjects="1" showGuides="1">
      <p:cViewPr varScale="1">
        <p:scale>
          <a:sx n="89" d="100"/>
          <a:sy n="89" d="100"/>
        </p:scale>
        <p:origin x="200" y="232"/>
      </p:cViewPr>
      <p:guideLst>
        <p:guide orient="horz" pos="2069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73" d="100"/>
          <a:sy n="73" d="100"/>
        </p:scale>
        <p:origin x="2736" y="19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hyperlink" Target="https://medium.com/@yogeshojha/self-driving-cars-beginners-guide-to-computer-vision-finding-simple-lane-lines-using-python-a4977015e232" TargetMode="External"/><Relationship Id="rId3" Type="http://schemas.openxmlformats.org/officeDocument/2006/relationships/image" Target="../media/image69.jpg"/><Relationship Id="rId7" Type="http://schemas.openxmlformats.org/officeDocument/2006/relationships/image" Target="../media/image71.jpeg"/><Relationship Id="rId2" Type="http://schemas.openxmlformats.org/officeDocument/2006/relationships/hyperlink" Target="https://solarsystem.nasa.gov/resources/2319/first-image-of-a-black-hole/" TargetMode="External"/><Relationship Id="rId1" Type="http://schemas.openxmlformats.org/officeDocument/2006/relationships/image" Target="../media/image68.jpg"/><Relationship Id="rId6" Type="http://schemas.openxmlformats.org/officeDocument/2006/relationships/hyperlink" Target="https://www.kaggle.com/venky73/icc-cricket-world-cup-2019-analysis" TargetMode="External"/><Relationship Id="rId5" Type="http://schemas.openxmlformats.org/officeDocument/2006/relationships/image" Target="../media/image70.jpg"/><Relationship Id="rId4" Type="http://schemas.openxmlformats.org/officeDocument/2006/relationships/hyperlink" Target="https://www.youtube.com/watch?v=B4XzLDM3Py8" TargetMode="External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g"/><Relationship Id="rId2" Type="http://schemas.openxmlformats.org/officeDocument/2006/relationships/image" Target="../media/image69.jpg"/><Relationship Id="rId1" Type="http://schemas.openxmlformats.org/officeDocument/2006/relationships/image" Target="../media/image68.jpg"/><Relationship Id="rId4" Type="http://schemas.openxmlformats.org/officeDocument/2006/relationships/image" Target="../media/image71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08FDBE1-C54B-5C4D-9AB5-18665B53790E}" type="doc">
      <dgm:prSet loTypeId="urn:microsoft.com/office/officeart/2008/layout/BendingPictureCaptionLis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59428A4-9552-3540-AB33-6CCE04CAE6F5}">
      <dgm:prSet phldrT="[Text]"/>
      <dgm:spPr>
        <a:solidFill>
          <a:schemeClr val="accent2">
            <a:lumMod val="20000"/>
            <a:lumOff val="80000"/>
            <a:alpha val="84000"/>
          </a:schemeClr>
        </a:solidFill>
      </dgm:spPr>
      <dgm:t>
        <a:bodyPr/>
        <a:lstStyle/>
        <a:p>
          <a:pPr algn="just"/>
          <a:r>
            <a:rPr lang="en-US" b="1" i="0" dirty="0">
              <a:solidFill>
                <a:schemeClr val="tx1"/>
              </a:solidFill>
              <a:latin typeface="Avenir Next Condensed Demi Bold" panose="020B0506020202020204" pitchFamily="34" charset="0"/>
            </a:rPr>
            <a:t>First image of a </a:t>
          </a:r>
          <a:r>
            <a:rPr lang="en-US" b="1" i="0">
              <a:solidFill>
                <a:schemeClr val="tx1"/>
              </a:solidFill>
              <a:latin typeface="Avenir Next Condensed Demi Bold" panose="020B0506020202020204" pitchFamily="34" charset="0"/>
            </a:rPr>
            <a:t>Black Hole</a:t>
          </a:r>
          <a:endParaRPr lang="en-US" b="1" i="0" dirty="0">
            <a:solidFill>
              <a:schemeClr val="tx1"/>
            </a:solidFill>
            <a:latin typeface="Avenir Next Condensed Demi Bold" panose="020B0506020202020204" pitchFamily="34" charset="0"/>
          </a:endParaRPr>
        </a:p>
      </dgm:t>
    </dgm:pt>
    <dgm:pt modelId="{16019059-2B28-204E-91AD-9FAE8B64361F}" type="parTrans" cxnId="{8A9775A8-B654-0F43-A56A-DB4C34BEAB7E}">
      <dgm:prSet/>
      <dgm:spPr/>
      <dgm:t>
        <a:bodyPr/>
        <a:lstStyle/>
        <a:p>
          <a:endParaRPr lang="en-US"/>
        </a:p>
      </dgm:t>
    </dgm:pt>
    <dgm:pt modelId="{FF64FFDE-EFB3-3A48-B082-D2C44B7FEEDC}" type="sibTrans" cxnId="{8A9775A8-B654-0F43-A56A-DB4C34BEAB7E}">
      <dgm:prSet/>
      <dgm:spPr/>
      <dgm:t>
        <a:bodyPr/>
        <a:lstStyle/>
        <a:p>
          <a:endParaRPr lang="en-US"/>
        </a:p>
      </dgm:t>
    </dgm:pt>
    <dgm:pt modelId="{CB46B3DD-AFE6-F342-8063-67F72F154737}">
      <dgm:prSet phldrT="[Text]"/>
      <dgm:spPr>
        <a:solidFill>
          <a:schemeClr val="accent1">
            <a:lumMod val="20000"/>
            <a:lumOff val="80000"/>
            <a:alpha val="82000"/>
          </a:schemeClr>
        </a:solidFill>
      </dgm:spPr>
      <dgm:t>
        <a:bodyPr/>
        <a:lstStyle/>
        <a:p>
          <a:r>
            <a:rPr lang="en-US" b="1" i="0" dirty="0">
              <a:solidFill>
                <a:schemeClr val="tx1"/>
              </a:solidFill>
              <a:latin typeface="Avenir Next Condensed Demi Bold" panose="020B0506020202020204" pitchFamily="34" charset="0"/>
            </a:rPr>
            <a:t>Detection of Gravitational Waves</a:t>
          </a:r>
        </a:p>
      </dgm:t>
    </dgm:pt>
    <dgm:pt modelId="{E13E219A-0ACB-FC49-8557-CB0CF2AFE040}" type="parTrans" cxnId="{87014283-7D9F-1A4B-A907-A2D76F58CD0B}">
      <dgm:prSet/>
      <dgm:spPr/>
      <dgm:t>
        <a:bodyPr/>
        <a:lstStyle/>
        <a:p>
          <a:endParaRPr lang="en-US"/>
        </a:p>
      </dgm:t>
    </dgm:pt>
    <dgm:pt modelId="{0A06E79B-2822-EC46-8916-7DBAB1683890}" type="sibTrans" cxnId="{87014283-7D9F-1A4B-A907-A2D76F58CD0B}">
      <dgm:prSet/>
      <dgm:spPr/>
      <dgm:t>
        <a:bodyPr/>
        <a:lstStyle/>
        <a:p>
          <a:endParaRPr lang="en-US"/>
        </a:p>
      </dgm:t>
    </dgm:pt>
    <dgm:pt modelId="{D568A5DA-0A57-DC44-A4C8-CB9C1D664373}">
      <dgm:prSet phldrT="[Text]"/>
      <dgm:spPr>
        <a:solidFill>
          <a:srgbClr val="7030A0">
            <a:alpha val="20000"/>
          </a:srgbClr>
        </a:solidFill>
      </dgm:spPr>
      <dgm:t>
        <a:bodyPr/>
        <a:lstStyle/>
        <a:p>
          <a:r>
            <a:rPr lang="en-US" b="1" i="0" dirty="0">
              <a:solidFill>
                <a:schemeClr val="tx1"/>
              </a:solidFill>
              <a:latin typeface="Avenir Next Condensed Demi Bold" panose="020B0506020202020204" pitchFamily="34" charset="0"/>
            </a:rPr>
            <a:t>Sports Analytics</a:t>
          </a:r>
        </a:p>
      </dgm:t>
    </dgm:pt>
    <dgm:pt modelId="{71A5890A-D561-3347-9204-5825BD178864}" type="parTrans" cxnId="{6E7CEC3E-6E6C-A14F-BBD3-17136124143D}">
      <dgm:prSet/>
      <dgm:spPr/>
      <dgm:t>
        <a:bodyPr/>
        <a:lstStyle/>
        <a:p>
          <a:endParaRPr lang="en-US"/>
        </a:p>
      </dgm:t>
    </dgm:pt>
    <dgm:pt modelId="{5F6D106D-2F1C-E640-B912-C7B0B1259545}" type="sibTrans" cxnId="{6E7CEC3E-6E6C-A14F-BBD3-17136124143D}">
      <dgm:prSet/>
      <dgm:spPr/>
      <dgm:t>
        <a:bodyPr/>
        <a:lstStyle/>
        <a:p>
          <a:endParaRPr lang="en-US"/>
        </a:p>
      </dgm:t>
    </dgm:pt>
    <dgm:pt modelId="{5751AB8E-5660-1844-AC9F-A40533F5D9CD}">
      <dgm:prSet/>
      <dgm:spPr>
        <a:solidFill>
          <a:schemeClr val="bg1">
            <a:lumMod val="85000"/>
            <a:alpha val="75000"/>
          </a:schemeClr>
        </a:solidFill>
      </dgm:spPr>
      <dgm:t>
        <a:bodyPr/>
        <a:lstStyle/>
        <a:p>
          <a:r>
            <a:rPr lang="en-US" b="1" i="0" dirty="0">
              <a:solidFill>
                <a:schemeClr val="tx1"/>
              </a:solidFill>
              <a:latin typeface="Avenir Next Condensed Demi Bold" panose="020B0506020202020204" pitchFamily="34" charset="0"/>
            </a:rPr>
            <a:t>Self Driven cars</a:t>
          </a:r>
        </a:p>
      </dgm:t>
    </dgm:pt>
    <dgm:pt modelId="{E9279C76-9EFC-174F-A732-5E61943D8E75}" type="parTrans" cxnId="{393A51E3-9035-BD46-8DA2-844D303E2D20}">
      <dgm:prSet/>
      <dgm:spPr/>
      <dgm:t>
        <a:bodyPr/>
        <a:lstStyle/>
        <a:p>
          <a:endParaRPr lang="en-US"/>
        </a:p>
      </dgm:t>
    </dgm:pt>
    <dgm:pt modelId="{AB4AB013-937C-7A43-90E7-5D6355430A78}" type="sibTrans" cxnId="{393A51E3-9035-BD46-8DA2-844D303E2D20}">
      <dgm:prSet/>
      <dgm:spPr/>
      <dgm:t>
        <a:bodyPr/>
        <a:lstStyle/>
        <a:p>
          <a:endParaRPr lang="en-US"/>
        </a:p>
      </dgm:t>
    </dgm:pt>
    <dgm:pt modelId="{5F274EE1-71A5-5640-89B3-1AE4CE20C40F}" type="pres">
      <dgm:prSet presAssocID="{F08FDBE1-C54B-5C4D-9AB5-18665B53790E}" presName="Name0" presStyleCnt="0">
        <dgm:presLayoutVars>
          <dgm:dir/>
          <dgm:resizeHandles val="exact"/>
        </dgm:presLayoutVars>
      </dgm:prSet>
      <dgm:spPr/>
    </dgm:pt>
    <dgm:pt modelId="{85339F81-545E-2949-8D9E-E77D0BC796A3}" type="pres">
      <dgm:prSet presAssocID="{F59428A4-9552-3540-AB33-6CCE04CAE6F5}" presName="composite" presStyleCnt="0"/>
      <dgm:spPr/>
    </dgm:pt>
    <dgm:pt modelId="{8E4D2D29-6160-FF40-8D7A-1F60D687D314}" type="pres">
      <dgm:prSet presAssocID="{F59428A4-9552-3540-AB33-6CCE04CAE6F5}" presName="rect1" presStyleLbl="bgImgPlac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9000" r="-19000"/>
          </a:stretch>
        </a:blipFill>
      </dgm:spPr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2"/>
          </dgm14:cNvPr>
        </a:ext>
      </dgm:extLst>
    </dgm:pt>
    <dgm:pt modelId="{F923D2D4-9A57-3349-95D1-EB457F966226}" type="pres">
      <dgm:prSet presAssocID="{F59428A4-9552-3540-AB33-6CCE04CAE6F5}" presName="wedgeRectCallout1" presStyleLbl="node1" presStyleIdx="0" presStyleCnt="4">
        <dgm:presLayoutVars>
          <dgm:bulletEnabled val="1"/>
        </dgm:presLayoutVars>
      </dgm:prSet>
      <dgm:spPr/>
    </dgm:pt>
    <dgm:pt modelId="{98093ABA-3FE2-8C4B-8360-7A67508BE204}" type="pres">
      <dgm:prSet presAssocID="{FF64FFDE-EFB3-3A48-B082-D2C44B7FEEDC}" presName="sibTrans" presStyleCnt="0"/>
      <dgm:spPr/>
    </dgm:pt>
    <dgm:pt modelId="{BAEB14F9-FDDD-7143-83A2-F8C9807721D7}" type="pres">
      <dgm:prSet presAssocID="{CB46B3DD-AFE6-F342-8063-67F72F154737}" presName="composite" presStyleCnt="0"/>
      <dgm:spPr/>
    </dgm:pt>
    <dgm:pt modelId="{742B0802-60A2-A843-B149-3F6FBDF4DFAF}" type="pres">
      <dgm:prSet presAssocID="{CB46B3DD-AFE6-F342-8063-67F72F154737}" presName="rect1" presStyleLbl="bgImgPlac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1000" r="-21000"/>
          </a:stretch>
        </a:blipFill>
      </dgm:spPr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4"/>
          </dgm14:cNvPr>
        </a:ext>
      </dgm:extLst>
    </dgm:pt>
    <dgm:pt modelId="{D52D5490-6382-694A-989E-309DFDC03F31}" type="pres">
      <dgm:prSet presAssocID="{CB46B3DD-AFE6-F342-8063-67F72F154737}" presName="wedgeRectCallout1" presStyleLbl="node1" presStyleIdx="1" presStyleCnt="4">
        <dgm:presLayoutVars>
          <dgm:bulletEnabled val="1"/>
        </dgm:presLayoutVars>
      </dgm:prSet>
      <dgm:spPr/>
    </dgm:pt>
    <dgm:pt modelId="{4AFDFA77-8590-C84E-9F7E-A0295A657B9B}" type="pres">
      <dgm:prSet presAssocID="{0A06E79B-2822-EC46-8916-7DBAB1683890}" presName="sibTrans" presStyleCnt="0"/>
      <dgm:spPr/>
    </dgm:pt>
    <dgm:pt modelId="{5827DED1-9709-3942-B044-B348FAA5AABB}" type="pres">
      <dgm:prSet presAssocID="{D568A5DA-0A57-DC44-A4C8-CB9C1D664373}" presName="composite" presStyleCnt="0"/>
      <dgm:spPr/>
    </dgm:pt>
    <dgm:pt modelId="{3664A420-C97D-9A4B-AC78-1F24294CC68E}" type="pres">
      <dgm:prSet presAssocID="{D568A5DA-0A57-DC44-A4C8-CB9C1D664373}" presName="rect1" presStyleLbl="bgImgPlac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1000" r="-21000"/>
          </a:stretch>
        </a:blipFill>
      </dgm:spPr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6"/>
          </dgm14:cNvPr>
        </a:ext>
      </dgm:extLst>
    </dgm:pt>
    <dgm:pt modelId="{EA2B0BA4-4FBB-CD4C-A48F-34D6CA5CD354}" type="pres">
      <dgm:prSet presAssocID="{D568A5DA-0A57-DC44-A4C8-CB9C1D664373}" presName="wedgeRectCallout1" presStyleLbl="node1" presStyleIdx="2" presStyleCnt="4">
        <dgm:presLayoutVars>
          <dgm:bulletEnabled val="1"/>
        </dgm:presLayoutVars>
      </dgm:prSet>
      <dgm:spPr/>
    </dgm:pt>
    <dgm:pt modelId="{ECBE3BB7-1FD8-2C42-A0A3-4E4792F469EB}" type="pres">
      <dgm:prSet presAssocID="{5F6D106D-2F1C-E640-B912-C7B0B1259545}" presName="sibTrans" presStyleCnt="0"/>
      <dgm:spPr/>
    </dgm:pt>
    <dgm:pt modelId="{DE79480F-2065-684C-AD0B-EDA81FDAA571}" type="pres">
      <dgm:prSet presAssocID="{5751AB8E-5660-1844-AC9F-A40533F5D9CD}" presName="composite" presStyleCnt="0"/>
      <dgm:spPr/>
    </dgm:pt>
    <dgm:pt modelId="{32917443-0E54-CA42-822F-696003F42B9E}" type="pres">
      <dgm:prSet presAssocID="{5751AB8E-5660-1844-AC9F-A40533F5D9CD}" presName="rect1" presStyleLbl="bgImgPlac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1000" r="-21000"/>
          </a:stretch>
        </a:blipFill>
      </dgm:spPr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8"/>
          </dgm14:cNvPr>
        </a:ext>
      </dgm:extLst>
    </dgm:pt>
    <dgm:pt modelId="{D210BE19-7C61-944A-9105-340E54B4FFCF}" type="pres">
      <dgm:prSet presAssocID="{5751AB8E-5660-1844-AC9F-A40533F5D9CD}" presName="wedgeRectCallout1" presStyleLbl="node1" presStyleIdx="3" presStyleCnt="4">
        <dgm:presLayoutVars>
          <dgm:bulletEnabled val="1"/>
        </dgm:presLayoutVars>
      </dgm:prSet>
      <dgm:spPr/>
    </dgm:pt>
  </dgm:ptLst>
  <dgm:cxnLst>
    <dgm:cxn modelId="{4AE59715-5FC2-B047-9894-2AB8F5F0E339}" type="presOf" srcId="{5751AB8E-5660-1844-AC9F-A40533F5D9CD}" destId="{D210BE19-7C61-944A-9105-340E54B4FFCF}" srcOrd="0" destOrd="0" presId="urn:microsoft.com/office/officeart/2008/layout/BendingPictureCaptionList"/>
    <dgm:cxn modelId="{6E7CEC3E-6E6C-A14F-BBD3-17136124143D}" srcId="{F08FDBE1-C54B-5C4D-9AB5-18665B53790E}" destId="{D568A5DA-0A57-DC44-A4C8-CB9C1D664373}" srcOrd="2" destOrd="0" parTransId="{71A5890A-D561-3347-9204-5825BD178864}" sibTransId="{5F6D106D-2F1C-E640-B912-C7B0B1259545}"/>
    <dgm:cxn modelId="{87014283-7D9F-1A4B-A907-A2D76F58CD0B}" srcId="{F08FDBE1-C54B-5C4D-9AB5-18665B53790E}" destId="{CB46B3DD-AFE6-F342-8063-67F72F154737}" srcOrd="1" destOrd="0" parTransId="{E13E219A-0ACB-FC49-8557-CB0CF2AFE040}" sibTransId="{0A06E79B-2822-EC46-8916-7DBAB1683890}"/>
    <dgm:cxn modelId="{A47DDC94-1B96-3B44-A94D-AF8EE0B55049}" type="presOf" srcId="{F08FDBE1-C54B-5C4D-9AB5-18665B53790E}" destId="{5F274EE1-71A5-5640-89B3-1AE4CE20C40F}" srcOrd="0" destOrd="0" presId="urn:microsoft.com/office/officeart/2008/layout/BendingPictureCaptionList"/>
    <dgm:cxn modelId="{8A9775A8-B654-0F43-A56A-DB4C34BEAB7E}" srcId="{F08FDBE1-C54B-5C4D-9AB5-18665B53790E}" destId="{F59428A4-9552-3540-AB33-6CCE04CAE6F5}" srcOrd="0" destOrd="0" parTransId="{16019059-2B28-204E-91AD-9FAE8B64361F}" sibTransId="{FF64FFDE-EFB3-3A48-B082-D2C44B7FEEDC}"/>
    <dgm:cxn modelId="{658896CE-1908-8044-B559-B8C47838FC21}" type="presOf" srcId="{D568A5DA-0A57-DC44-A4C8-CB9C1D664373}" destId="{EA2B0BA4-4FBB-CD4C-A48F-34D6CA5CD354}" srcOrd="0" destOrd="0" presId="urn:microsoft.com/office/officeart/2008/layout/BendingPictureCaptionList"/>
    <dgm:cxn modelId="{3E787CD5-60E9-EB48-9128-4A7263F743BD}" type="presOf" srcId="{CB46B3DD-AFE6-F342-8063-67F72F154737}" destId="{D52D5490-6382-694A-989E-309DFDC03F31}" srcOrd="0" destOrd="0" presId="urn:microsoft.com/office/officeart/2008/layout/BendingPictureCaptionList"/>
    <dgm:cxn modelId="{393A51E3-9035-BD46-8DA2-844D303E2D20}" srcId="{F08FDBE1-C54B-5C4D-9AB5-18665B53790E}" destId="{5751AB8E-5660-1844-AC9F-A40533F5D9CD}" srcOrd="3" destOrd="0" parTransId="{E9279C76-9EFC-174F-A732-5E61943D8E75}" sibTransId="{AB4AB013-937C-7A43-90E7-5D6355430A78}"/>
    <dgm:cxn modelId="{DC5BDEED-CFAD-1049-9C79-F2294E98BDB1}" type="presOf" srcId="{F59428A4-9552-3540-AB33-6CCE04CAE6F5}" destId="{F923D2D4-9A57-3349-95D1-EB457F966226}" srcOrd="0" destOrd="0" presId="urn:microsoft.com/office/officeart/2008/layout/BendingPictureCaptionList"/>
    <dgm:cxn modelId="{81EEA7F2-49F4-064F-ACA5-DEEB6032218F}" type="presParOf" srcId="{5F274EE1-71A5-5640-89B3-1AE4CE20C40F}" destId="{85339F81-545E-2949-8D9E-E77D0BC796A3}" srcOrd="0" destOrd="0" presId="urn:microsoft.com/office/officeart/2008/layout/BendingPictureCaptionList"/>
    <dgm:cxn modelId="{87F80F7E-3459-804C-A841-5DBAFF3E19D6}" type="presParOf" srcId="{85339F81-545E-2949-8D9E-E77D0BC796A3}" destId="{8E4D2D29-6160-FF40-8D7A-1F60D687D314}" srcOrd="0" destOrd="0" presId="urn:microsoft.com/office/officeart/2008/layout/BendingPictureCaptionList"/>
    <dgm:cxn modelId="{9771E5D6-14AB-A14A-8CF3-979D03B69860}" type="presParOf" srcId="{85339F81-545E-2949-8D9E-E77D0BC796A3}" destId="{F923D2D4-9A57-3349-95D1-EB457F966226}" srcOrd="1" destOrd="0" presId="urn:microsoft.com/office/officeart/2008/layout/BendingPictureCaptionList"/>
    <dgm:cxn modelId="{E79CBA31-D6C5-E64E-B0AE-5200552C5D76}" type="presParOf" srcId="{5F274EE1-71A5-5640-89B3-1AE4CE20C40F}" destId="{98093ABA-3FE2-8C4B-8360-7A67508BE204}" srcOrd="1" destOrd="0" presId="urn:microsoft.com/office/officeart/2008/layout/BendingPictureCaptionList"/>
    <dgm:cxn modelId="{394EF9C2-41F6-5D45-94B9-DD5B6FCC3578}" type="presParOf" srcId="{5F274EE1-71A5-5640-89B3-1AE4CE20C40F}" destId="{BAEB14F9-FDDD-7143-83A2-F8C9807721D7}" srcOrd="2" destOrd="0" presId="urn:microsoft.com/office/officeart/2008/layout/BendingPictureCaptionList"/>
    <dgm:cxn modelId="{539AE242-E319-FD45-AF82-EDF6BB8F5F26}" type="presParOf" srcId="{BAEB14F9-FDDD-7143-83A2-F8C9807721D7}" destId="{742B0802-60A2-A843-B149-3F6FBDF4DFAF}" srcOrd="0" destOrd="0" presId="urn:microsoft.com/office/officeart/2008/layout/BendingPictureCaptionList"/>
    <dgm:cxn modelId="{B096425F-F55B-BD40-A7B5-4C222AF90C98}" type="presParOf" srcId="{BAEB14F9-FDDD-7143-83A2-F8C9807721D7}" destId="{D52D5490-6382-694A-989E-309DFDC03F31}" srcOrd="1" destOrd="0" presId="urn:microsoft.com/office/officeart/2008/layout/BendingPictureCaptionList"/>
    <dgm:cxn modelId="{C029444E-4217-6F46-8662-2300899E2CBE}" type="presParOf" srcId="{5F274EE1-71A5-5640-89B3-1AE4CE20C40F}" destId="{4AFDFA77-8590-C84E-9F7E-A0295A657B9B}" srcOrd="3" destOrd="0" presId="urn:microsoft.com/office/officeart/2008/layout/BendingPictureCaptionList"/>
    <dgm:cxn modelId="{F8056BD4-01B1-8349-8ADE-EC7C2FA4EE4C}" type="presParOf" srcId="{5F274EE1-71A5-5640-89B3-1AE4CE20C40F}" destId="{5827DED1-9709-3942-B044-B348FAA5AABB}" srcOrd="4" destOrd="0" presId="urn:microsoft.com/office/officeart/2008/layout/BendingPictureCaptionList"/>
    <dgm:cxn modelId="{827890B8-2BE6-9E48-A464-E5F88061E536}" type="presParOf" srcId="{5827DED1-9709-3942-B044-B348FAA5AABB}" destId="{3664A420-C97D-9A4B-AC78-1F24294CC68E}" srcOrd="0" destOrd="0" presId="urn:microsoft.com/office/officeart/2008/layout/BendingPictureCaptionList"/>
    <dgm:cxn modelId="{3D3ED4AD-C393-5B40-80EE-CBB4B5E6FAD2}" type="presParOf" srcId="{5827DED1-9709-3942-B044-B348FAA5AABB}" destId="{EA2B0BA4-4FBB-CD4C-A48F-34D6CA5CD354}" srcOrd="1" destOrd="0" presId="urn:microsoft.com/office/officeart/2008/layout/BendingPictureCaptionList"/>
    <dgm:cxn modelId="{D96EA2E6-1E88-C74D-BED2-A500DC7B8E1F}" type="presParOf" srcId="{5F274EE1-71A5-5640-89B3-1AE4CE20C40F}" destId="{ECBE3BB7-1FD8-2C42-A0A3-4E4792F469EB}" srcOrd="5" destOrd="0" presId="urn:microsoft.com/office/officeart/2008/layout/BendingPictureCaptionList"/>
    <dgm:cxn modelId="{AE69B1B7-633E-9244-821F-D6C765BAC06A}" type="presParOf" srcId="{5F274EE1-71A5-5640-89B3-1AE4CE20C40F}" destId="{DE79480F-2065-684C-AD0B-EDA81FDAA571}" srcOrd="6" destOrd="0" presId="urn:microsoft.com/office/officeart/2008/layout/BendingPictureCaptionList"/>
    <dgm:cxn modelId="{D4FA2F47-C709-2F48-9CF4-166981552094}" type="presParOf" srcId="{DE79480F-2065-684C-AD0B-EDA81FDAA571}" destId="{32917443-0E54-CA42-822F-696003F42B9E}" srcOrd="0" destOrd="0" presId="urn:microsoft.com/office/officeart/2008/layout/BendingPictureCaptionList"/>
    <dgm:cxn modelId="{966BF083-14FD-CD45-AFCF-7790B741DA84}" type="presParOf" srcId="{DE79480F-2065-684C-AD0B-EDA81FDAA571}" destId="{D210BE19-7C61-944A-9105-340E54B4FFCF}" srcOrd="1" destOrd="0" presId="urn:microsoft.com/office/officeart/2008/layout/BendingPictureCa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BA44F12-1419-B345-8E0B-E066B016D148}" type="doc">
      <dgm:prSet loTypeId="urn:microsoft.com/office/officeart/2005/8/layout/vList6" loCatId="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E71139A-D5BC-E949-A446-FFA3B4E2DB69}">
      <dgm:prSet phldrT="[Text]"/>
      <dgm:spPr>
        <a:gradFill rotWithShape="0">
          <a:gsLst>
            <a:gs pos="0">
              <a:srgbClr val="9FC9E5"/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99000">
              <a:schemeClr val="bg1"/>
            </a:gs>
          </a:gsLst>
        </a:gradFill>
      </dgm:spPr>
      <dgm:t>
        <a:bodyPr/>
        <a:lstStyle/>
        <a:p>
          <a:r>
            <a:rPr lang="en-US" dirty="0"/>
            <a:t>Scale</a:t>
          </a:r>
        </a:p>
      </dgm:t>
    </dgm:pt>
    <dgm:pt modelId="{5271C10D-288A-2A44-9FA9-BF1776A63752}" type="parTrans" cxnId="{0AC33DB7-2AE1-5A4C-BE05-6F894147E7DD}">
      <dgm:prSet/>
      <dgm:spPr/>
      <dgm:t>
        <a:bodyPr/>
        <a:lstStyle/>
        <a:p>
          <a:endParaRPr lang="en-US"/>
        </a:p>
      </dgm:t>
    </dgm:pt>
    <dgm:pt modelId="{3B5523FB-2700-DA49-930B-F88DD08CF21A}" type="sibTrans" cxnId="{0AC33DB7-2AE1-5A4C-BE05-6F894147E7DD}">
      <dgm:prSet/>
      <dgm:spPr/>
      <dgm:t>
        <a:bodyPr/>
        <a:lstStyle/>
        <a:p>
          <a:endParaRPr lang="en-US"/>
        </a:p>
      </dgm:t>
    </dgm:pt>
    <dgm:pt modelId="{2CE0EF1A-FCE7-D348-A290-DF315B5C8DAF}">
      <dgm:prSet phldrT="[Text]" custT="1"/>
      <dgm:spPr>
        <a:noFill/>
        <a:ln w="25400"/>
      </dgm:spPr>
      <dgm:t>
        <a:bodyPr/>
        <a:lstStyle/>
        <a:p>
          <a:r>
            <a:rPr lang="en-IN" sz="1200" b="0" i="0" u="none" dirty="0"/>
            <a:t>Data volumes involved in EHT were ~350 Terabytes per day</a:t>
          </a:r>
          <a:endParaRPr lang="en-US" sz="1200" dirty="0"/>
        </a:p>
      </dgm:t>
    </dgm:pt>
    <dgm:pt modelId="{DF0C06C2-53E1-0B4D-AC28-99CB96E64DEE}" type="parTrans" cxnId="{19B1A1E8-94B8-A946-8FBF-412B87A7A74F}">
      <dgm:prSet/>
      <dgm:spPr/>
      <dgm:t>
        <a:bodyPr/>
        <a:lstStyle/>
        <a:p>
          <a:endParaRPr lang="en-US"/>
        </a:p>
      </dgm:t>
    </dgm:pt>
    <dgm:pt modelId="{37C5A816-6441-C747-96D5-FC863A9802B5}" type="sibTrans" cxnId="{19B1A1E8-94B8-A946-8FBF-412B87A7A74F}">
      <dgm:prSet/>
      <dgm:spPr/>
      <dgm:t>
        <a:bodyPr/>
        <a:lstStyle/>
        <a:p>
          <a:endParaRPr lang="en-US"/>
        </a:p>
      </dgm:t>
    </dgm:pt>
    <dgm:pt modelId="{D10C8530-EB50-354B-A11A-B5332D12A524}">
      <dgm:prSet phldrT="[Text]"/>
      <dgm:spPr>
        <a:gradFill rotWithShape="0">
          <a:gsLst>
            <a:gs pos="0">
              <a:srgbClr val="9FC9E5"/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99000">
              <a:schemeClr val="bg1"/>
            </a:gs>
          </a:gsLst>
        </a:gradFill>
      </dgm:spPr>
      <dgm:t>
        <a:bodyPr/>
        <a:lstStyle/>
        <a:p>
          <a:r>
            <a:rPr lang="en-US" dirty="0"/>
            <a:t>Complexity</a:t>
          </a:r>
        </a:p>
      </dgm:t>
    </dgm:pt>
    <dgm:pt modelId="{30DF49AD-3EED-1C4D-B59E-36ADAD854309}" type="parTrans" cxnId="{08FA575A-F368-E74B-962E-43ECC2AACEBD}">
      <dgm:prSet/>
      <dgm:spPr/>
      <dgm:t>
        <a:bodyPr/>
        <a:lstStyle/>
        <a:p>
          <a:endParaRPr lang="en-US"/>
        </a:p>
      </dgm:t>
    </dgm:pt>
    <dgm:pt modelId="{2EBD2C87-460D-0A4A-9974-CDB44A4BF98B}" type="sibTrans" cxnId="{08FA575A-F368-E74B-962E-43ECC2AACEBD}">
      <dgm:prSet/>
      <dgm:spPr/>
      <dgm:t>
        <a:bodyPr/>
        <a:lstStyle/>
        <a:p>
          <a:endParaRPr lang="en-US"/>
        </a:p>
      </dgm:t>
    </dgm:pt>
    <dgm:pt modelId="{BE0BD40B-C016-0641-8A20-610038B1DCC5}">
      <dgm:prSet phldrT="[Text]" custT="1"/>
      <dgm:spPr>
        <a:noFill/>
        <a:ln w="25400"/>
      </dgm:spPr>
      <dgm:t>
        <a:bodyPr/>
        <a:lstStyle/>
        <a:p>
          <a:r>
            <a:rPr lang="en-IN" sz="1200" b="0" i="0" u="none" dirty="0"/>
            <a:t>Data correlation from 8 telescopes located across the globe with recorded data synchronization using atomic clocks</a:t>
          </a:r>
          <a:endParaRPr lang="en-US" sz="1200" dirty="0"/>
        </a:p>
      </dgm:t>
    </dgm:pt>
    <dgm:pt modelId="{9C91EF16-150A-F74B-A90D-76D9C2E15262}" type="parTrans" cxnId="{5CB30D23-B4B8-9E46-864F-EF2D21066280}">
      <dgm:prSet/>
      <dgm:spPr/>
      <dgm:t>
        <a:bodyPr/>
        <a:lstStyle/>
        <a:p>
          <a:endParaRPr lang="en-US"/>
        </a:p>
      </dgm:t>
    </dgm:pt>
    <dgm:pt modelId="{B810B031-8DD2-BE4B-870E-2C1AF9967289}" type="sibTrans" cxnId="{5CB30D23-B4B8-9E46-864F-EF2D21066280}">
      <dgm:prSet/>
      <dgm:spPr/>
      <dgm:t>
        <a:bodyPr/>
        <a:lstStyle/>
        <a:p>
          <a:endParaRPr lang="en-US"/>
        </a:p>
      </dgm:t>
    </dgm:pt>
    <dgm:pt modelId="{8A43B137-71B4-D646-A65A-3CBE814C9E3D}">
      <dgm:prSet phldrT="[Text]"/>
      <dgm:spPr>
        <a:gradFill rotWithShape="0">
          <a:gsLst>
            <a:gs pos="0">
              <a:srgbClr val="9FC9E5"/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99000">
              <a:schemeClr val="bg1"/>
            </a:gs>
          </a:gsLst>
        </a:gradFill>
      </dgm:spPr>
      <dgm:t>
        <a:bodyPr/>
        <a:lstStyle/>
        <a:p>
          <a:r>
            <a:rPr lang="en-US" dirty="0"/>
            <a:t>Speed</a:t>
          </a:r>
        </a:p>
      </dgm:t>
    </dgm:pt>
    <dgm:pt modelId="{0E7EDE99-0C39-1244-9EF1-0B78E6E514C6}" type="parTrans" cxnId="{BE389BD1-F064-7E4D-98E8-41A16EE51F0C}">
      <dgm:prSet/>
      <dgm:spPr/>
      <dgm:t>
        <a:bodyPr/>
        <a:lstStyle/>
        <a:p>
          <a:endParaRPr lang="en-US"/>
        </a:p>
      </dgm:t>
    </dgm:pt>
    <dgm:pt modelId="{6E5F6DE5-9BF4-D046-AF5C-48D7046559AC}" type="sibTrans" cxnId="{BE389BD1-F064-7E4D-98E8-41A16EE51F0C}">
      <dgm:prSet/>
      <dgm:spPr/>
      <dgm:t>
        <a:bodyPr/>
        <a:lstStyle/>
        <a:p>
          <a:endParaRPr lang="en-US"/>
        </a:p>
      </dgm:t>
    </dgm:pt>
    <dgm:pt modelId="{A16C6F0D-BB7D-DA49-9A8D-799C9730AD1C}">
      <dgm:prSet custT="1"/>
      <dgm:spPr>
        <a:noFill/>
        <a:ln w="25400"/>
      </dgm:spPr>
      <dgm:t>
        <a:bodyPr/>
        <a:lstStyle/>
        <a:p>
          <a:r>
            <a:rPr lang="en-IN" sz="1200" b="0" i="0" u="none" dirty="0"/>
            <a:t>Fast analysis capability to quickly image, manipulate datasets with newer corrections, insights gained during dataset reductions and processing phases.</a:t>
          </a:r>
          <a:endParaRPr lang="en-US" sz="1200" dirty="0"/>
        </a:p>
      </dgm:t>
    </dgm:pt>
    <dgm:pt modelId="{0BFC00D1-2414-5949-9C84-F50CB07B5B61}" type="parTrans" cxnId="{69BC30DF-DEBB-1A45-9CBE-B2676DF9F81E}">
      <dgm:prSet/>
      <dgm:spPr/>
      <dgm:t>
        <a:bodyPr/>
        <a:lstStyle/>
        <a:p>
          <a:endParaRPr lang="en-US"/>
        </a:p>
      </dgm:t>
    </dgm:pt>
    <dgm:pt modelId="{D3579BD2-222C-B54B-A58D-00B06028D6FA}" type="sibTrans" cxnId="{69BC30DF-DEBB-1A45-9CBE-B2676DF9F81E}">
      <dgm:prSet/>
      <dgm:spPr/>
      <dgm:t>
        <a:bodyPr/>
        <a:lstStyle/>
        <a:p>
          <a:endParaRPr lang="en-US"/>
        </a:p>
      </dgm:t>
    </dgm:pt>
    <dgm:pt modelId="{CBBC9715-2D52-D14E-8CB5-439F38CE182D}" type="pres">
      <dgm:prSet presAssocID="{8BA44F12-1419-B345-8E0B-E066B016D148}" presName="Name0" presStyleCnt="0">
        <dgm:presLayoutVars>
          <dgm:dir/>
          <dgm:animLvl val="lvl"/>
          <dgm:resizeHandles/>
        </dgm:presLayoutVars>
      </dgm:prSet>
      <dgm:spPr/>
    </dgm:pt>
    <dgm:pt modelId="{1336AB4C-1BD2-5F45-8D29-43BB2734525E}" type="pres">
      <dgm:prSet presAssocID="{1E71139A-D5BC-E949-A446-FFA3B4E2DB69}" presName="linNode" presStyleCnt="0"/>
      <dgm:spPr/>
    </dgm:pt>
    <dgm:pt modelId="{05927330-46D1-F54C-95EC-3E5FF98C0EF7}" type="pres">
      <dgm:prSet presAssocID="{1E71139A-D5BC-E949-A446-FFA3B4E2DB69}" presName="parentShp" presStyleLbl="node1" presStyleIdx="0" presStyleCnt="3">
        <dgm:presLayoutVars>
          <dgm:bulletEnabled val="1"/>
        </dgm:presLayoutVars>
      </dgm:prSet>
      <dgm:spPr/>
    </dgm:pt>
    <dgm:pt modelId="{3594D6B8-1010-2842-B472-C257C96F3947}" type="pres">
      <dgm:prSet presAssocID="{1E71139A-D5BC-E949-A446-FFA3B4E2DB69}" presName="childShp" presStyleLbl="bgAccFollowNode1" presStyleIdx="0" presStyleCnt="3">
        <dgm:presLayoutVars>
          <dgm:bulletEnabled val="1"/>
        </dgm:presLayoutVars>
      </dgm:prSet>
      <dgm:spPr/>
    </dgm:pt>
    <dgm:pt modelId="{333A998E-C199-B248-87EC-61C160578420}" type="pres">
      <dgm:prSet presAssocID="{3B5523FB-2700-DA49-930B-F88DD08CF21A}" presName="spacing" presStyleCnt="0"/>
      <dgm:spPr/>
    </dgm:pt>
    <dgm:pt modelId="{FBCA03A0-BB1C-A343-8707-3087AA4EE4D1}" type="pres">
      <dgm:prSet presAssocID="{D10C8530-EB50-354B-A11A-B5332D12A524}" presName="linNode" presStyleCnt="0"/>
      <dgm:spPr/>
    </dgm:pt>
    <dgm:pt modelId="{08C47E4B-BD26-3A4D-867D-780EB07AB557}" type="pres">
      <dgm:prSet presAssocID="{D10C8530-EB50-354B-A11A-B5332D12A524}" presName="parentShp" presStyleLbl="node1" presStyleIdx="1" presStyleCnt="3">
        <dgm:presLayoutVars>
          <dgm:bulletEnabled val="1"/>
        </dgm:presLayoutVars>
      </dgm:prSet>
      <dgm:spPr/>
    </dgm:pt>
    <dgm:pt modelId="{69E1E665-973B-764F-AF60-29EB4398D7E3}" type="pres">
      <dgm:prSet presAssocID="{D10C8530-EB50-354B-A11A-B5332D12A524}" presName="childShp" presStyleLbl="bgAccFollowNode1" presStyleIdx="1" presStyleCnt="3">
        <dgm:presLayoutVars>
          <dgm:bulletEnabled val="1"/>
        </dgm:presLayoutVars>
      </dgm:prSet>
      <dgm:spPr/>
    </dgm:pt>
    <dgm:pt modelId="{D6F33CE2-9EB5-D14C-808D-234726324233}" type="pres">
      <dgm:prSet presAssocID="{2EBD2C87-460D-0A4A-9974-CDB44A4BF98B}" presName="spacing" presStyleCnt="0"/>
      <dgm:spPr/>
    </dgm:pt>
    <dgm:pt modelId="{34C3E087-C766-0946-A9B3-6AE9BA8ED03E}" type="pres">
      <dgm:prSet presAssocID="{8A43B137-71B4-D646-A65A-3CBE814C9E3D}" presName="linNode" presStyleCnt="0"/>
      <dgm:spPr/>
    </dgm:pt>
    <dgm:pt modelId="{6788D197-F9E2-DF43-B6A3-0A516B4CF56E}" type="pres">
      <dgm:prSet presAssocID="{8A43B137-71B4-D646-A65A-3CBE814C9E3D}" presName="parentShp" presStyleLbl="node1" presStyleIdx="2" presStyleCnt="3">
        <dgm:presLayoutVars>
          <dgm:bulletEnabled val="1"/>
        </dgm:presLayoutVars>
      </dgm:prSet>
      <dgm:spPr/>
    </dgm:pt>
    <dgm:pt modelId="{12BF8561-E774-6641-8EAE-A1F63EA0BC3C}" type="pres">
      <dgm:prSet presAssocID="{8A43B137-71B4-D646-A65A-3CBE814C9E3D}" presName="childShp" presStyleLbl="bgAccFollowNode1" presStyleIdx="2" presStyleCnt="3">
        <dgm:presLayoutVars>
          <dgm:bulletEnabled val="1"/>
        </dgm:presLayoutVars>
      </dgm:prSet>
      <dgm:spPr/>
    </dgm:pt>
  </dgm:ptLst>
  <dgm:cxnLst>
    <dgm:cxn modelId="{5CB30D23-B4B8-9E46-864F-EF2D21066280}" srcId="{D10C8530-EB50-354B-A11A-B5332D12A524}" destId="{BE0BD40B-C016-0641-8A20-610038B1DCC5}" srcOrd="0" destOrd="0" parTransId="{9C91EF16-150A-F74B-A90D-76D9C2E15262}" sibTransId="{B810B031-8DD2-BE4B-870E-2C1AF9967289}"/>
    <dgm:cxn modelId="{E7F17129-53F3-B94E-A50A-2B4D554AC2D7}" type="presOf" srcId="{2CE0EF1A-FCE7-D348-A290-DF315B5C8DAF}" destId="{3594D6B8-1010-2842-B472-C257C96F3947}" srcOrd="0" destOrd="0" presId="urn:microsoft.com/office/officeart/2005/8/layout/vList6"/>
    <dgm:cxn modelId="{DA0F3B2F-FBBE-9649-BB4D-E256271D37ED}" type="presOf" srcId="{A16C6F0D-BB7D-DA49-9A8D-799C9730AD1C}" destId="{12BF8561-E774-6641-8EAE-A1F63EA0BC3C}" srcOrd="0" destOrd="0" presId="urn:microsoft.com/office/officeart/2005/8/layout/vList6"/>
    <dgm:cxn modelId="{C9A58656-EA5F-6141-A8A6-19BD02608132}" type="presOf" srcId="{D10C8530-EB50-354B-A11A-B5332D12A524}" destId="{08C47E4B-BD26-3A4D-867D-780EB07AB557}" srcOrd="0" destOrd="0" presId="urn:microsoft.com/office/officeart/2005/8/layout/vList6"/>
    <dgm:cxn modelId="{08FA575A-F368-E74B-962E-43ECC2AACEBD}" srcId="{8BA44F12-1419-B345-8E0B-E066B016D148}" destId="{D10C8530-EB50-354B-A11A-B5332D12A524}" srcOrd="1" destOrd="0" parTransId="{30DF49AD-3EED-1C4D-B59E-36ADAD854309}" sibTransId="{2EBD2C87-460D-0A4A-9974-CDB44A4BF98B}"/>
    <dgm:cxn modelId="{0AC33DB7-2AE1-5A4C-BE05-6F894147E7DD}" srcId="{8BA44F12-1419-B345-8E0B-E066B016D148}" destId="{1E71139A-D5BC-E949-A446-FFA3B4E2DB69}" srcOrd="0" destOrd="0" parTransId="{5271C10D-288A-2A44-9FA9-BF1776A63752}" sibTransId="{3B5523FB-2700-DA49-930B-F88DD08CF21A}"/>
    <dgm:cxn modelId="{57D0C9BD-4B27-B741-99D9-0053ADE8C0F9}" type="presOf" srcId="{8A43B137-71B4-D646-A65A-3CBE814C9E3D}" destId="{6788D197-F9E2-DF43-B6A3-0A516B4CF56E}" srcOrd="0" destOrd="0" presId="urn:microsoft.com/office/officeart/2005/8/layout/vList6"/>
    <dgm:cxn modelId="{00D655D0-39E6-1D4B-9485-C3F58943BAF4}" type="presOf" srcId="{1E71139A-D5BC-E949-A446-FFA3B4E2DB69}" destId="{05927330-46D1-F54C-95EC-3E5FF98C0EF7}" srcOrd="0" destOrd="0" presId="urn:microsoft.com/office/officeart/2005/8/layout/vList6"/>
    <dgm:cxn modelId="{6FAF6ED0-172E-E144-B46D-C556D7158A16}" type="presOf" srcId="{8BA44F12-1419-B345-8E0B-E066B016D148}" destId="{CBBC9715-2D52-D14E-8CB5-439F38CE182D}" srcOrd="0" destOrd="0" presId="urn:microsoft.com/office/officeart/2005/8/layout/vList6"/>
    <dgm:cxn modelId="{BE389BD1-F064-7E4D-98E8-41A16EE51F0C}" srcId="{8BA44F12-1419-B345-8E0B-E066B016D148}" destId="{8A43B137-71B4-D646-A65A-3CBE814C9E3D}" srcOrd="2" destOrd="0" parTransId="{0E7EDE99-0C39-1244-9EF1-0B78E6E514C6}" sibTransId="{6E5F6DE5-9BF4-D046-AF5C-48D7046559AC}"/>
    <dgm:cxn modelId="{7CD4B2D9-674A-A74B-87D3-1AC5A4723F5E}" type="presOf" srcId="{BE0BD40B-C016-0641-8A20-610038B1DCC5}" destId="{69E1E665-973B-764F-AF60-29EB4398D7E3}" srcOrd="0" destOrd="0" presId="urn:microsoft.com/office/officeart/2005/8/layout/vList6"/>
    <dgm:cxn modelId="{69BC30DF-DEBB-1A45-9CBE-B2676DF9F81E}" srcId="{8A43B137-71B4-D646-A65A-3CBE814C9E3D}" destId="{A16C6F0D-BB7D-DA49-9A8D-799C9730AD1C}" srcOrd="0" destOrd="0" parTransId="{0BFC00D1-2414-5949-9C84-F50CB07B5B61}" sibTransId="{D3579BD2-222C-B54B-A58D-00B06028D6FA}"/>
    <dgm:cxn modelId="{19B1A1E8-94B8-A946-8FBF-412B87A7A74F}" srcId="{1E71139A-D5BC-E949-A446-FFA3B4E2DB69}" destId="{2CE0EF1A-FCE7-D348-A290-DF315B5C8DAF}" srcOrd="0" destOrd="0" parTransId="{DF0C06C2-53E1-0B4D-AC28-99CB96E64DEE}" sibTransId="{37C5A816-6441-C747-96D5-FC863A9802B5}"/>
    <dgm:cxn modelId="{DCC3829B-9304-FB4F-AB8D-531EE1392C37}" type="presParOf" srcId="{CBBC9715-2D52-D14E-8CB5-439F38CE182D}" destId="{1336AB4C-1BD2-5F45-8D29-43BB2734525E}" srcOrd="0" destOrd="0" presId="urn:microsoft.com/office/officeart/2005/8/layout/vList6"/>
    <dgm:cxn modelId="{6BBEB509-48C0-D640-A3AA-9D5A542C461A}" type="presParOf" srcId="{1336AB4C-1BD2-5F45-8D29-43BB2734525E}" destId="{05927330-46D1-F54C-95EC-3E5FF98C0EF7}" srcOrd="0" destOrd="0" presId="urn:microsoft.com/office/officeart/2005/8/layout/vList6"/>
    <dgm:cxn modelId="{72386E17-4E76-5A4F-A3AD-6E02A6A681C9}" type="presParOf" srcId="{1336AB4C-1BD2-5F45-8D29-43BB2734525E}" destId="{3594D6B8-1010-2842-B472-C257C96F3947}" srcOrd="1" destOrd="0" presId="urn:microsoft.com/office/officeart/2005/8/layout/vList6"/>
    <dgm:cxn modelId="{A42D395C-34D7-EC48-B2DB-E676382FD44B}" type="presParOf" srcId="{CBBC9715-2D52-D14E-8CB5-439F38CE182D}" destId="{333A998E-C199-B248-87EC-61C160578420}" srcOrd="1" destOrd="0" presId="urn:microsoft.com/office/officeart/2005/8/layout/vList6"/>
    <dgm:cxn modelId="{3AD6DDCC-295D-FF4E-9CB4-5EE740A1F9A6}" type="presParOf" srcId="{CBBC9715-2D52-D14E-8CB5-439F38CE182D}" destId="{FBCA03A0-BB1C-A343-8707-3087AA4EE4D1}" srcOrd="2" destOrd="0" presId="urn:microsoft.com/office/officeart/2005/8/layout/vList6"/>
    <dgm:cxn modelId="{90ACD1E4-AE73-DF45-9A03-5F8C1FA0BA71}" type="presParOf" srcId="{FBCA03A0-BB1C-A343-8707-3087AA4EE4D1}" destId="{08C47E4B-BD26-3A4D-867D-780EB07AB557}" srcOrd="0" destOrd="0" presId="urn:microsoft.com/office/officeart/2005/8/layout/vList6"/>
    <dgm:cxn modelId="{829FFC22-DC36-E043-ABBD-63BBDC90EF6A}" type="presParOf" srcId="{FBCA03A0-BB1C-A343-8707-3087AA4EE4D1}" destId="{69E1E665-973B-764F-AF60-29EB4398D7E3}" srcOrd="1" destOrd="0" presId="urn:microsoft.com/office/officeart/2005/8/layout/vList6"/>
    <dgm:cxn modelId="{D4EBB544-36F5-9741-AD4D-1AC057E035B4}" type="presParOf" srcId="{CBBC9715-2D52-D14E-8CB5-439F38CE182D}" destId="{D6F33CE2-9EB5-D14C-808D-234726324233}" srcOrd="3" destOrd="0" presId="urn:microsoft.com/office/officeart/2005/8/layout/vList6"/>
    <dgm:cxn modelId="{9CB3E683-E9F1-2F46-A119-2C565F49159F}" type="presParOf" srcId="{CBBC9715-2D52-D14E-8CB5-439F38CE182D}" destId="{34C3E087-C766-0946-A9B3-6AE9BA8ED03E}" srcOrd="4" destOrd="0" presId="urn:microsoft.com/office/officeart/2005/8/layout/vList6"/>
    <dgm:cxn modelId="{BEF5A2D5-8F0F-E043-9419-46E4CADB2B4D}" type="presParOf" srcId="{34C3E087-C766-0946-A9B3-6AE9BA8ED03E}" destId="{6788D197-F9E2-DF43-B6A3-0A516B4CF56E}" srcOrd="0" destOrd="0" presId="urn:microsoft.com/office/officeart/2005/8/layout/vList6"/>
    <dgm:cxn modelId="{C5C4E0EF-6D69-D746-9848-E064EE956860}" type="presParOf" srcId="{34C3E087-C766-0946-A9B3-6AE9BA8ED03E}" destId="{12BF8561-E774-6641-8EAE-A1F63EA0BC3C}" srcOrd="1" destOrd="0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BA44F12-1419-B345-8E0B-E066B016D148}" type="doc">
      <dgm:prSet loTypeId="urn:microsoft.com/office/officeart/2005/8/layout/vList6" loCatId="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CE0EF1A-FCE7-D348-A290-DF315B5C8DAF}">
      <dgm:prSet phldrT="[Text]" custT="1"/>
      <dgm:spPr>
        <a:noFill/>
        <a:ln w="25400">
          <a:solidFill>
            <a:schemeClr val="bg1">
              <a:lumMod val="65000"/>
            </a:schemeClr>
          </a:solidFill>
        </a:ln>
      </dgm:spPr>
      <dgm:t>
        <a:bodyPr anchor="ctr"/>
        <a:lstStyle/>
        <a:p>
          <a:pPr marL="233363" indent="0" algn="l">
            <a:buFont typeface="Courier New" panose="02070309020205020404" pitchFamily="49" charset="0"/>
            <a:buNone/>
            <a:tabLst>
              <a:tab pos="2566988" algn="l"/>
            </a:tabLst>
          </a:pPr>
          <a:r>
            <a:rPr lang="en-IN" sz="1200" b="0" i="0" u="none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rPr>
            <a:t>Data volumes involved in </a:t>
          </a:r>
          <a:r>
            <a:rPr lang="en-IN" sz="1200" b="1" i="0" u="none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rPr>
            <a:t>EHT imaging </a:t>
          </a:r>
          <a:r>
            <a:rPr lang="en-IN" sz="1200" b="0" i="0" u="none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rPr>
            <a:t>were of the order of </a:t>
          </a:r>
          <a:r>
            <a:rPr lang="en-IN" sz="1200" b="1" i="0" u="none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rPr>
            <a:t>~350 Terabytes </a:t>
          </a:r>
          <a:r>
            <a:rPr lang="en-IN" sz="1200" b="0" i="0" u="none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rPr>
            <a:t>per day!</a:t>
          </a:r>
          <a:endParaRPr lang="en-US" sz="1200" b="0" i="0" dirty="0">
            <a:latin typeface="Open Sans Light" panose="020B0306030504020204" pitchFamily="34" charset="0"/>
            <a:ea typeface="Open Sans Light" panose="020B0306030504020204" pitchFamily="34" charset="0"/>
            <a:cs typeface="Open Sans Light" panose="020B0306030504020204" pitchFamily="34" charset="0"/>
          </a:endParaRPr>
        </a:p>
      </dgm:t>
    </dgm:pt>
    <dgm:pt modelId="{DF0C06C2-53E1-0B4D-AC28-99CB96E64DEE}" type="parTrans" cxnId="{19B1A1E8-94B8-A946-8FBF-412B87A7A74F}">
      <dgm:prSet/>
      <dgm:spPr/>
      <dgm:t>
        <a:bodyPr/>
        <a:lstStyle/>
        <a:p>
          <a:endParaRPr lang="en-US"/>
        </a:p>
      </dgm:t>
    </dgm:pt>
    <dgm:pt modelId="{37C5A816-6441-C747-96D5-FC863A9802B5}" type="sibTrans" cxnId="{19B1A1E8-94B8-A946-8FBF-412B87A7A74F}">
      <dgm:prSet/>
      <dgm:spPr/>
      <dgm:t>
        <a:bodyPr/>
        <a:lstStyle/>
        <a:p>
          <a:endParaRPr lang="en-US"/>
        </a:p>
      </dgm:t>
    </dgm:pt>
    <dgm:pt modelId="{D10C8530-EB50-354B-A11A-B5332D12A524}">
      <dgm:prSet phldrT="[Text]"/>
      <dgm:spPr>
        <a:gradFill rotWithShape="0">
          <a:gsLst>
            <a:gs pos="0">
              <a:srgbClr val="9FC9E5"/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99000">
              <a:schemeClr val="bg1"/>
            </a:gs>
          </a:gsLst>
        </a:gradFill>
      </dgm:spPr>
      <dgm:t>
        <a:bodyPr/>
        <a:lstStyle/>
        <a:p>
          <a:r>
            <a:rPr lang="en-US" b="0" i="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Complexity</a:t>
          </a:r>
        </a:p>
      </dgm:t>
    </dgm:pt>
    <dgm:pt modelId="{30DF49AD-3EED-1C4D-B59E-36ADAD854309}" type="parTrans" cxnId="{08FA575A-F368-E74B-962E-43ECC2AACEBD}">
      <dgm:prSet/>
      <dgm:spPr/>
      <dgm:t>
        <a:bodyPr/>
        <a:lstStyle/>
        <a:p>
          <a:endParaRPr lang="en-US"/>
        </a:p>
      </dgm:t>
    </dgm:pt>
    <dgm:pt modelId="{2EBD2C87-460D-0A4A-9974-CDB44A4BF98B}" type="sibTrans" cxnId="{08FA575A-F368-E74B-962E-43ECC2AACEBD}">
      <dgm:prSet/>
      <dgm:spPr/>
      <dgm:t>
        <a:bodyPr/>
        <a:lstStyle/>
        <a:p>
          <a:endParaRPr lang="en-US"/>
        </a:p>
      </dgm:t>
    </dgm:pt>
    <dgm:pt modelId="{BE0BD40B-C016-0641-8A20-610038B1DCC5}">
      <dgm:prSet phldrT="[Text]" custT="1"/>
      <dgm:spPr>
        <a:noFill/>
        <a:ln w="25400">
          <a:solidFill>
            <a:schemeClr val="bg1">
              <a:lumMod val="65000"/>
            </a:schemeClr>
          </a:solidFill>
        </a:ln>
      </dgm:spPr>
      <dgm:t>
        <a:bodyPr anchor="ctr"/>
        <a:lstStyle/>
        <a:p>
          <a:pPr marL="179388" indent="0">
            <a:buNone/>
            <a:tabLst/>
          </a:pPr>
          <a:r>
            <a:rPr lang="en-IN" sz="1200" b="1" i="0" u="none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rPr>
            <a:t>Data correlation from 8 telescopes </a:t>
          </a:r>
          <a:r>
            <a:rPr lang="en-IN" sz="1200" b="0" i="0" u="none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rPr>
            <a:t>located across the globe with recorded data synchronization using atomic clocks</a:t>
          </a:r>
          <a:endParaRPr lang="en-US" sz="1200" b="0" i="0" dirty="0">
            <a:latin typeface="Open Sans Light" panose="020B0306030504020204" pitchFamily="34" charset="0"/>
            <a:ea typeface="Open Sans Light" panose="020B0306030504020204" pitchFamily="34" charset="0"/>
            <a:cs typeface="Open Sans Light" panose="020B0306030504020204" pitchFamily="34" charset="0"/>
          </a:endParaRPr>
        </a:p>
      </dgm:t>
    </dgm:pt>
    <dgm:pt modelId="{9C91EF16-150A-F74B-A90D-76D9C2E15262}" type="parTrans" cxnId="{5CB30D23-B4B8-9E46-864F-EF2D21066280}">
      <dgm:prSet/>
      <dgm:spPr/>
      <dgm:t>
        <a:bodyPr/>
        <a:lstStyle/>
        <a:p>
          <a:endParaRPr lang="en-US"/>
        </a:p>
      </dgm:t>
    </dgm:pt>
    <dgm:pt modelId="{B810B031-8DD2-BE4B-870E-2C1AF9967289}" type="sibTrans" cxnId="{5CB30D23-B4B8-9E46-864F-EF2D21066280}">
      <dgm:prSet/>
      <dgm:spPr/>
      <dgm:t>
        <a:bodyPr/>
        <a:lstStyle/>
        <a:p>
          <a:endParaRPr lang="en-US"/>
        </a:p>
      </dgm:t>
    </dgm:pt>
    <dgm:pt modelId="{8A43B137-71B4-D646-A65A-3CBE814C9E3D}">
      <dgm:prSet phldrT="[Text]"/>
      <dgm:spPr>
        <a:gradFill rotWithShape="0">
          <a:gsLst>
            <a:gs pos="0">
              <a:srgbClr val="9FC9E5"/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99000">
              <a:schemeClr val="bg1"/>
            </a:gs>
          </a:gsLst>
        </a:gradFill>
      </dgm:spPr>
      <dgm:t>
        <a:bodyPr/>
        <a:lstStyle/>
        <a:p>
          <a:r>
            <a:rPr lang="en-US" b="0" i="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Speed</a:t>
          </a:r>
        </a:p>
      </dgm:t>
    </dgm:pt>
    <dgm:pt modelId="{0E7EDE99-0C39-1244-9EF1-0B78E6E514C6}" type="parTrans" cxnId="{BE389BD1-F064-7E4D-98E8-41A16EE51F0C}">
      <dgm:prSet/>
      <dgm:spPr/>
      <dgm:t>
        <a:bodyPr/>
        <a:lstStyle/>
        <a:p>
          <a:endParaRPr lang="en-US"/>
        </a:p>
      </dgm:t>
    </dgm:pt>
    <dgm:pt modelId="{6E5F6DE5-9BF4-D046-AF5C-48D7046559AC}" type="sibTrans" cxnId="{BE389BD1-F064-7E4D-98E8-41A16EE51F0C}">
      <dgm:prSet/>
      <dgm:spPr/>
      <dgm:t>
        <a:bodyPr/>
        <a:lstStyle/>
        <a:p>
          <a:endParaRPr lang="en-US"/>
        </a:p>
      </dgm:t>
    </dgm:pt>
    <dgm:pt modelId="{A16C6F0D-BB7D-DA49-9A8D-799C9730AD1C}">
      <dgm:prSet custT="1"/>
      <dgm:spPr>
        <a:noFill/>
        <a:ln w="25400">
          <a:solidFill>
            <a:schemeClr val="bg1">
              <a:lumMod val="65000"/>
            </a:schemeClr>
          </a:solidFill>
        </a:ln>
      </dgm:spPr>
      <dgm:t>
        <a:bodyPr anchor="ctr"/>
        <a:lstStyle/>
        <a:p>
          <a:pPr marL="179388" indent="0">
            <a:buNone/>
            <a:tabLst/>
          </a:pPr>
          <a:r>
            <a:rPr lang="en-IN" sz="1200" b="1" i="0" u="none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rPr>
            <a:t>Fast analysis capability to quickly image, </a:t>
          </a:r>
          <a:r>
            <a:rPr lang="en-IN" sz="1200" b="0" i="0" u="none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rPr>
            <a:t>manipulate datasets with newer corrections, insights gained during dataset reductions and processing phases</a:t>
          </a:r>
          <a:endParaRPr lang="en-US" sz="1200" b="0" i="0" dirty="0">
            <a:latin typeface="Open Sans Light" panose="020B0306030504020204" pitchFamily="34" charset="0"/>
            <a:ea typeface="Open Sans Light" panose="020B0306030504020204" pitchFamily="34" charset="0"/>
            <a:cs typeface="Open Sans Light" panose="020B0306030504020204" pitchFamily="34" charset="0"/>
          </a:endParaRPr>
        </a:p>
      </dgm:t>
    </dgm:pt>
    <dgm:pt modelId="{0BFC00D1-2414-5949-9C84-F50CB07B5B61}" type="parTrans" cxnId="{69BC30DF-DEBB-1A45-9CBE-B2676DF9F81E}">
      <dgm:prSet/>
      <dgm:spPr/>
      <dgm:t>
        <a:bodyPr/>
        <a:lstStyle/>
        <a:p>
          <a:endParaRPr lang="en-US"/>
        </a:p>
      </dgm:t>
    </dgm:pt>
    <dgm:pt modelId="{D3579BD2-222C-B54B-A58D-00B06028D6FA}" type="sibTrans" cxnId="{69BC30DF-DEBB-1A45-9CBE-B2676DF9F81E}">
      <dgm:prSet/>
      <dgm:spPr/>
      <dgm:t>
        <a:bodyPr/>
        <a:lstStyle/>
        <a:p>
          <a:endParaRPr lang="en-US"/>
        </a:p>
      </dgm:t>
    </dgm:pt>
    <dgm:pt modelId="{1E71139A-D5BC-E949-A446-FFA3B4E2DB69}">
      <dgm:prSet phldrT="[Text]"/>
      <dgm:spPr>
        <a:gradFill rotWithShape="0">
          <a:gsLst>
            <a:gs pos="0">
              <a:srgbClr val="9FC9E5"/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99000">
              <a:schemeClr val="bg1"/>
            </a:gs>
          </a:gsLst>
        </a:gradFill>
      </dgm:spPr>
      <dgm:t>
        <a:bodyPr/>
        <a:lstStyle/>
        <a:p>
          <a:r>
            <a:rPr lang="en-US" b="0" i="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Scale</a:t>
          </a:r>
        </a:p>
      </dgm:t>
    </dgm:pt>
    <dgm:pt modelId="{3B5523FB-2700-DA49-930B-F88DD08CF21A}" type="sibTrans" cxnId="{0AC33DB7-2AE1-5A4C-BE05-6F894147E7DD}">
      <dgm:prSet/>
      <dgm:spPr/>
      <dgm:t>
        <a:bodyPr/>
        <a:lstStyle/>
        <a:p>
          <a:endParaRPr lang="en-US"/>
        </a:p>
      </dgm:t>
    </dgm:pt>
    <dgm:pt modelId="{5271C10D-288A-2A44-9FA9-BF1776A63752}" type="parTrans" cxnId="{0AC33DB7-2AE1-5A4C-BE05-6F894147E7DD}">
      <dgm:prSet/>
      <dgm:spPr/>
      <dgm:t>
        <a:bodyPr/>
        <a:lstStyle/>
        <a:p>
          <a:endParaRPr lang="en-US"/>
        </a:p>
      </dgm:t>
    </dgm:pt>
    <dgm:pt modelId="{CBBC9715-2D52-D14E-8CB5-439F38CE182D}" type="pres">
      <dgm:prSet presAssocID="{8BA44F12-1419-B345-8E0B-E066B016D148}" presName="Name0" presStyleCnt="0">
        <dgm:presLayoutVars>
          <dgm:dir/>
          <dgm:animLvl val="lvl"/>
          <dgm:resizeHandles/>
        </dgm:presLayoutVars>
      </dgm:prSet>
      <dgm:spPr/>
    </dgm:pt>
    <dgm:pt modelId="{1336AB4C-1BD2-5F45-8D29-43BB2734525E}" type="pres">
      <dgm:prSet presAssocID="{1E71139A-D5BC-E949-A446-FFA3B4E2DB69}" presName="linNode" presStyleCnt="0"/>
      <dgm:spPr/>
    </dgm:pt>
    <dgm:pt modelId="{05927330-46D1-F54C-95EC-3E5FF98C0EF7}" type="pres">
      <dgm:prSet presAssocID="{1E71139A-D5BC-E949-A446-FFA3B4E2DB69}" presName="parentShp" presStyleLbl="node1" presStyleIdx="0" presStyleCnt="3">
        <dgm:presLayoutVars>
          <dgm:bulletEnabled val="1"/>
        </dgm:presLayoutVars>
      </dgm:prSet>
      <dgm:spPr/>
    </dgm:pt>
    <dgm:pt modelId="{3594D6B8-1010-2842-B472-C257C96F3947}" type="pres">
      <dgm:prSet presAssocID="{1E71139A-D5BC-E949-A446-FFA3B4E2DB69}" presName="childShp" presStyleLbl="bgAccFollowNode1" presStyleIdx="0" presStyleCnt="3">
        <dgm:presLayoutVars>
          <dgm:bulletEnabled val="1"/>
        </dgm:presLayoutVars>
      </dgm:prSet>
      <dgm:spPr/>
    </dgm:pt>
    <dgm:pt modelId="{333A998E-C199-B248-87EC-61C160578420}" type="pres">
      <dgm:prSet presAssocID="{3B5523FB-2700-DA49-930B-F88DD08CF21A}" presName="spacing" presStyleCnt="0"/>
      <dgm:spPr/>
    </dgm:pt>
    <dgm:pt modelId="{FBCA03A0-BB1C-A343-8707-3087AA4EE4D1}" type="pres">
      <dgm:prSet presAssocID="{D10C8530-EB50-354B-A11A-B5332D12A524}" presName="linNode" presStyleCnt="0"/>
      <dgm:spPr/>
    </dgm:pt>
    <dgm:pt modelId="{08C47E4B-BD26-3A4D-867D-780EB07AB557}" type="pres">
      <dgm:prSet presAssocID="{D10C8530-EB50-354B-A11A-B5332D12A524}" presName="parentShp" presStyleLbl="node1" presStyleIdx="1" presStyleCnt="3">
        <dgm:presLayoutVars>
          <dgm:bulletEnabled val="1"/>
        </dgm:presLayoutVars>
      </dgm:prSet>
      <dgm:spPr/>
    </dgm:pt>
    <dgm:pt modelId="{69E1E665-973B-764F-AF60-29EB4398D7E3}" type="pres">
      <dgm:prSet presAssocID="{D10C8530-EB50-354B-A11A-B5332D12A524}" presName="childShp" presStyleLbl="bgAccFollowNode1" presStyleIdx="1" presStyleCnt="3">
        <dgm:presLayoutVars>
          <dgm:bulletEnabled val="1"/>
        </dgm:presLayoutVars>
      </dgm:prSet>
      <dgm:spPr/>
    </dgm:pt>
    <dgm:pt modelId="{D6F33CE2-9EB5-D14C-808D-234726324233}" type="pres">
      <dgm:prSet presAssocID="{2EBD2C87-460D-0A4A-9974-CDB44A4BF98B}" presName="spacing" presStyleCnt="0"/>
      <dgm:spPr/>
    </dgm:pt>
    <dgm:pt modelId="{34C3E087-C766-0946-A9B3-6AE9BA8ED03E}" type="pres">
      <dgm:prSet presAssocID="{8A43B137-71B4-D646-A65A-3CBE814C9E3D}" presName="linNode" presStyleCnt="0"/>
      <dgm:spPr/>
    </dgm:pt>
    <dgm:pt modelId="{6788D197-F9E2-DF43-B6A3-0A516B4CF56E}" type="pres">
      <dgm:prSet presAssocID="{8A43B137-71B4-D646-A65A-3CBE814C9E3D}" presName="parentShp" presStyleLbl="node1" presStyleIdx="2" presStyleCnt="3">
        <dgm:presLayoutVars>
          <dgm:bulletEnabled val="1"/>
        </dgm:presLayoutVars>
      </dgm:prSet>
      <dgm:spPr/>
    </dgm:pt>
    <dgm:pt modelId="{12BF8561-E774-6641-8EAE-A1F63EA0BC3C}" type="pres">
      <dgm:prSet presAssocID="{8A43B137-71B4-D646-A65A-3CBE814C9E3D}" presName="childShp" presStyleLbl="bgAccFollowNode1" presStyleIdx="2" presStyleCnt="3">
        <dgm:presLayoutVars>
          <dgm:bulletEnabled val="1"/>
        </dgm:presLayoutVars>
      </dgm:prSet>
      <dgm:spPr/>
    </dgm:pt>
  </dgm:ptLst>
  <dgm:cxnLst>
    <dgm:cxn modelId="{5CB30D23-B4B8-9E46-864F-EF2D21066280}" srcId="{D10C8530-EB50-354B-A11A-B5332D12A524}" destId="{BE0BD40B-C016-0641-8A20-610038B1DCC5}" srcOrd="0" destOrd="0" parTransId="{9C91EF16-150A-F74B-A90D-76D9C2E15262}" sibTransId="{B810B031-8DD2-BE4B-870E-2C1AF9967289}"/>
    <dgm:cxn modelId="{E7F17129-53F3-B94E-A50A-2B4D554AC2D7}" type="presOf" srcId="{2CE0EF1A-FCE7-D348-A290-DF315B5C8DAF}" destId="{3594D6B8-1010-2842-B472-C257C96F3947}" srcOrd="0" destOrd="0" presId="urn:microsoft.com/office/officeart/2005/8/layout/vList6"/>
    <dgm:cxn modelId="{DA0F3B2F-FBBE-9649-BB4D-E256271D37ED}" type="presOf" srcId="{A16C6F0D-BB7D-DA49-9A8D-799C9730AD1C}" destId="{12BF8561-E774-6641-8EAE-A1F63EA0BC3C}" srcOrd="0" destOrd="0" presId="urn:microsoft.com/office/officeart/2005/8/layout/vList6"/>
    <dgm:cxn modelId="{C9A58656-EA5F-6141-A8A6-19BD02608132}" type="presOf" srcId="{D10C8530-EB50-354B-A11A-B5332D12A524}" destId="{08C47E4B-BD26-3A4D-867D-780EB07AB557}" srcOrd="0" destOrd="0" presId="urn:microsoft.com/office/officeart/2005/8/layout/vList6"/>
    <dgm:cxn modelId="{08FA575A-F368-E74B-962E-43ECC2AACEBD}" srcId="{8BA44F12-1419-B345-8E0B-E066B016D148}" destId="{D10C8530-EB50-354B-A11A-B5332D12A524}" srcOrd="1" destOrd="0" parTransId="{30DF49AD-3EED-1C4D-B59E-36ADAD854309}" sibTransId="{2EBD2C87-460D-0A4A-9974-CDB44A4BF98B}"/>
    <dgm:cxn modelId="{3F448AA5-AD33-2046-9E1D-60A74300BE03}" type="presOf" srcId="{BE0BD40B-C016-0641-8A20-610038B1DCC5}" destId="{69E1E665-973B-764F-AF60-29EB4398D7E3}" srcOrd="0" destOrd="0" presId="urn:microsoft.com/office/officeart/2005/8/layout/vList6"/>
    <dgm:cxn modelId="{0AC33DB7-2AE1-5A4C-BE05-6F894147E7DD}" srcId="{8BA44F12-1419-B345-8E0B-E066B016D148}" destId="{1E71139A-D5BC-E949-A446-FFA3B4E2DB69}" srcOrd="0" destOrd="0" parTransId="{5271C10D-288A-2A44-9FA9-BF1776A63752}" sibTransId="{3B5523FB-2700-DA49-930B-F88DD08CF21A}"/>
    <dgm:cxn modelId="{57D0C9BD-4B27-B741-99D9-0053ADE8C0F9}" type="presOf" srcId="{8A43B137-71B4-D646-A65A-3CBE814C9E3D}" destId="{6788D197-F9E2-DF43-B6A3-0A516B4CF56E}" srcOrd="0" destOrd="0" presId="urn:microsoft.com/office/officeart/2005/8/layout/vList6"/>
    <dgm:cxn modelId="{00D655D0-39E6-1D4B-9485-C3F58943BAF4}" type="presOf" srcId="{1E71139A-D5BC-E949-A446-FFA3B4E2DB69}" destId="{05927330-46D1-F54C-95EC-3E5FF98C0EF7}" srcOrd="0" destOrd="0" presId="urn:microsoft.com/office/officeart/2005/8/layout/vList6"/>
    <dgm:cxn modelId="{6FAF6ED0-172E-E144-B46D-C556D7158A16}" type="presOf" srcId="{8BA44F12-1419-B345-8E0B-E066B016D148}" destId="{CBBC9715-2D52-D14E-8CB5-439F38CE182D}" srcOrd="0" destOrd="0" presId="urn:microsoft.com/office/officeart/2005/8/layout/vList6"/>
    <dgm:cxn modelId="{BE389BD1-F064-7E4D-98E8-41A16EE51F0C}" srcId="{8BA44F12-1419-B345-8E0B-E066B016D148}" destId="{8A43B137-71B4-D646-A65A-3CBE814C9E3D}" srcOrd="2" destOrd="0" parTransId="{0E7EDE99-0C39-1244-9EF1-0B78E6E514C6}" sibTransId="{6E5F6DE5-9BF4-D046-AF5C-48D7046559AC}"/>
    <dgm:cxn modelId="{69BC30DF-DEBB-1A45-9CBE-B2676DF9F81E}" srcId="{8A43B137-71B4-D646-A65A-3CBE814C9E3D}" destId="{A16C6F0D-BB7D-DA49-9A8D-799C9730AD1C}" srcOrd="0" destOrd="0" parTransId="{0BFC00D1-2414-5949-9C84-F50CB07B5B61}" sibTransId="{D3579BD2-222C-B54B-A58D-00B06028D6FA}"/>
    <dgm:cxn modelId="{19B1A1E8-94B8-A946-8FBF-412B87A7A74F}" srcId="{1E71139A-D5BC-E949-A446-FFA3B4E2DB69}" destId="{2CE0EF1A-FCE7-D348-A290-DF315B5C8DAF}" srcOrd="0" destOrd="0" parTransId="{DF0C06C2-53E1-0B4D-AC28-99CB96E64DEE}" sibTransId="{37C5A816-6441-C747-96D5-FC863A9802B5}"/>
    <dgm:cxn modelId="{DCC3829B-9304-FB4F-AB8D-531EE1392C37}" type="presParOf" srcId="{CBBC9715-2D52-D14E-8CB5-439F38CE182D}" destId="{1336AB4C-1BD2-5F45-8D29-43BB2734525E}" srcOrd="0" destOrd="0" presId="urn:microsoft.com/office/officeart/2005/8/layout/vList6"/>
    <dgm:cxn modelId="{6BBEB509-48C0-D640-A3AA-9D5A542C461A}" type="presParOf" srcId="{1336AB4C-1BD2-5F45-8D29-43BB2734525E}" destId="{05927330-46D1-F54C-95EC-3E5FF98C0EF7}" srcOrd="0" destOrd="0" presId="urn:microsoft.com/office/officeart/2005/8/layout/vList6"/>
    <dgm:cxn modelId="{72386E17-4E76-5A4F-A3AD-6E02A6A681C9}" type="presParOf" srcId="{1336AB4C-1BD2-5F45-8D29-43BB2734525E}" destId="{3594D6B8-1010-2842-B472-C257C96F3947}" srcOrd="1" destOrd="0" presId="urn:microsoft.com/office/officeart/2005/8/layout/vList6"/>
    <dgm:cxn modelId="{A42D395C-34D7-EC48-B2DB-E676382FD44B}" type="presParOf" srcId="{CBBC9715-2D52-D14E-8CB5-439F38CE182D}" destId="{333A998E-C199-B248-87EC-61C160578420}" srcOrd="1" destOrd="0" presId="urn:microsoft.com/office/officeart/2005/8/layout/vList6"/>
    <dgm:cxn modelId="{3AD6DDCC-295D-FF4E-9CB4-5EE740A1F9A6}" type="presParOf" srcId="{CBBC9715-2D52-D14E-8CB5-439F38CE182D}" destId="{FBCA03A0-BB1C-A343-8707-3087AA4EE4D1}" srcOrd="2" destOrd="0" presId="urn:microsoft.com/office/officeart/2005/8/layout/vList6"/>
    <dgm:cxn modelId="{90ACD1E4-AE73-DF45-9A03-5F8C1FA0BA71}" type="presParOf" srcId="{FBCA03A0-BB1C-A343-8707-3087AA4EE4D1}" destId="{08C47E4B-BD26-3A4D-867D-780EB07AB557}" srcOrd="0" destOrd="0" presId="urn:microsoft.com/office/officeart/2005/8/layout/vList6"/>
    <dgm:cxn modelId="{829FFC22-DC36-E043-ABBD-63BBDC90EF6A}" type="presParOf" srcId="{FBCA03A0-BB1C-A343-8707-3087AA4EE4D1}" destId="{69E1E665-973B-764F-AF60-29EB4398D7E3}" srcOrd="1" destOrd="0" presId="urn:microsoft.com/office/officeart/2005/8/layout/vList6"/>
    <dgm:cxn modelId="{D4EBB544-36F5-9741-AD4D-1AC057E035B4}" type="presParOf" srcId="{CBBC9715-2D52-D14E-8CB5-439F38CE182D}" destId="{D6F33CE2-9EB5-D14C-808D-234726324233}" srcOrd="3" destOrd="0" presId="urn:microsoft.com/office/officeart/2005/8/layout/vList6"/>
    <dgm:cxn modelId="{9CB3E683-E9F1-2F46-A119-2C565F49159F}" type="presParOf" srcId="{CBBC9715-2D52-D14E-8CB5-439F38CE182D}" destId="{34C3E087-C766-0946-A9B3-6AE9BA8ED03E}" srcOrd="4" destOrd="0" presId="urn:microsoft.com/office/officeart/2005/8/layout/vList6"/>
    <dgm:cxn modelId="{BEF5A2D5-8F0F-E043-9419-46E4CADB2B4D}" type="presParOf" srcId="{34C3E087-C766-0946-A9B3-6AE9BA8ED03E}" destId="{6788D197-F9E2-DF43-B6A3-0A516B4CF56E}" srcOrd="0" destOrd="0" presId="urn:microsoft.com/office/officeart/2005/8/layout/vList6"/>
    <dgm:cxn modelId="{C5C4E0EF-6D69-D746-9848-E064EE956860}" type="presParOf" srcId="{34C3E087-C766-0946-A9B3-6AE9BA8ED03E}" destId="{12BF8561-E774-6641-8EAE-A1F63EA0BC3C}" srcOrd="1" destOrd="0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BA44F12-1419-B345-8E0B-E066B016D148}" type="doc">
      <dgm:prSet loTypeId="urn:microsoft.com/office/officeart/2005/8/layout/vList6" loCatId="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CE0EF1A-FCE7-D348-A290-DF315B5C8DAF}">
      <dgm:prSet phldrT="[Text]" custT="1"/>
      <dgm:spPr>
        <a:noFill/>
        <a:ln w="25400">
          <a:solidFill>
            <a:schemeClr val="bg1">
              <a:lumMod val="65000"/>
            </a:schemeClr>
          </a:solidFill>
        </a:ln>
      </dgm:spPr>
      <dgm:t>
        <a:bodyPr anchor="ctr"/>
        <a:lstStyle/>
        <a:p>
          <a:pPr marL="233363" indent="0" algn="l">
            <a:buFont typeface="Courier New" panose="02070309020205020404" pitchFamily="49" charset="0"/>
            <a:buNone/>
            <a:tabLst>
              <a:tab pos="2566988" algn="l"/>
            </a:tabLst>
          </a:pPr>
          <a:r>
            <a:rPr lang="en-IN" sz="1200" b="0" i="0" u="none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rPr>
            <a:t>The observational Data volumes involved in LIGO Gravitational Wave project were of the order of </a:t>
          </a:r>
          <a:r>
            <a:rPr lang="en-IN" sz="1200" b="1" i="0" u="none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rPr>
            <a:t>Terabytes per day </a:t>
          </a:r>
          <a:r>
            <a:rPr lang="en-IN" sz="1200" b="0" i="0" u="none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rPr>
            <a:t>which is a huge computational challenge that NumPy addressed .</a:t>
          </a:r>
          <a:endParaRPr lang="en-US" sz="1200" b="0" i="0" dirty="0">
            <a:latin typeface="Open Sans Light" panose="020B0306030504020204" pitchFamily="34" charset="0"/>
            <a:ea typeface="Open Sans Light" panose="020B0306030504020204" pitchFamily="34" charset="0"/>
            <a:cs typeface="Open Sans Light" panose="020B0306030504020204" pitchFamily="34" charset="0"/>
          </a:endParaRPr>
        </a:p>
      </dgm:t>
    </dgm:pt>
    <dgm:pt modelId="{DF0C06C2-53E1-0B4D-AC28-99CB96E64DEE}" type="parTrans" cxnId="{19B1A1E8-94B8-A946-8FBF-412B87A7A74F}">
      <dgm:prSet/>
      <dgm:spPr/>
      <dgm:t>
        <a:bodyPr/>
        <a:lstStyle/>
        <a:p>
          <a:endParaRPr lang="en-US"/>
        </a:p>
      </dgm:t>
    </dgm:pt>
    <dgm:pt modelId="{37C5A816-6441-C747-96D5-FC863A9802B5}" type="sibTrans" cxnId="{19B1A1E8-94B8-A946-8FBF-412B87A7A74F}">
      <dgm:prSet/>
      <dgm:spPr/>
      <dgm:t>
        <a:bodyPr/>
        <a:lstStyle/>
        <a:p>
          <a:endParaRPr lang="en-US"/>
        </a:p>
      </dgm:t>
    </dgm:pt>
    <dgm:pt modelId="{D10C8530-EB50-354B-A11A-B5332D12A524}">
      <dgm:prSet phldrT="[Text]"/>
      <dgm:spPr>
        <a:gradFill rotWithShape="0">
          <a:gsLst>
            <a:gs pos="0">
              <a:srgbClr val="9FC9E5"/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99000">
              <a:schemeClr val="bg1"/>
            </a:gs>
          </a:gsLst>
        </a:gradFill>
      </dgm:spPr>
      <dgm:t>
        <a:bodyPr/>
        <a:lstStyle/>
        <a:p>
          <a:r>
            <a:rPr lang="en-US" b="0" i="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Complexity</a:t>
          </a:r>
        </a:p>
      </dgm:t>
    </dgm:pt>
    <dgm:pt modelId="{30DF49AD-3EED-1C4D-B59E-36ADAD854309}" type="parTrans" cxnId="{08FA575A-F368-E74B-962E-43ECC2AACEBD}">
      <dgm:prSet/>
      <dgm:spPr/>
      <dgm:t>
        <a:bodyPr/>
        <a:lstStyle/>
        <a:p>
          <a:endParaRPr lang="en-US"/>
        </a:p>
      </dgm:t>
    </dgm:pt>
    <dgm:pt modelId="{2EBD2C87-460D-0A4A-9974-CDB44A4BF98B}" type="sibTrans" cxnId="{08FA575A-F368-E74B-962E-43ECC2AACEBD}">
      <dgm:prSet/>
      <dgm:spPr/>
      <dgm:t>
        <a:bodyPr/>
        <a:lstStyle/>
        <a:p>
          <a:endParaRPr lang="en-US"/>
        </a:p>
      </dgm:t>
    </dgm:pt>
    <dgm:pt modelId="{BE0BD40B-C016-0641-8A20-610038B1DCC5}">
      <dgm:prSet phldrT="[Text]" custT="1"/>
      <dgm:spPr>
        <a:noFill/>
        <a:ln w="25400">
          <a:solidFill>
            <a:schemeClr val="bg1">
              <a:lumMod val="65000"/>
            </a:schemeClr>
          </a:solidFill>
        </a:ln>
      </dgm:spPr>
      <dgm:t>
        <a:bodyPr anchor="ctr"/>
        <a:lstStyle/>
        <a:p>
          <a:pPr marL="179388" indent="0">
            <a:buNone/>
            <a:tabLst/>
          </a:pPr>
          <a:r>
            <a:rPr lang="en-IN" sz="1200" b="1" i="0" u="none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rPr>
            <a:t>Numerical relativity computations </a:t>
          </a:r>
          <a:r>
            <a:rPr lang="en-IN" sz="1200" b="0" i="0" u="none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rPr>
            <a:t>are fairly </a:t>
          </a:r>
          <a:r>
            <a:rPr lang="en-IN" sz="1200" b="1" i="0" u="none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rPr>
            <a:t>complex</a:t>
          </a:r>
          <a:r>
            <a:rPr lang="en-IN" sz="1200" b="0" i="0" u="none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rPr>
            <a:t> and figuring out Gravitational Wave signature is like finding a needle in a haystack</a:t>
          </a:r>
          <a:endParaRPr lang="en-US" sz="1200" b="0" i="0" dirty="0">
            <a:latin typeface="Open Sans Light" panose="020B0306030504020204" pitchFamily="34" charset="0"/>
            <a:ea typeface="Open Sans Light" panose="020B0306030504020204" pitchFamily="34" charset="0"/>
            <a:cs typeface="Open Sans Light" panose="020B0306030504020204" pitchFamily="34" charset="0"/>
          </a:endParaRPr>
        </a:p>
      </dgm:t>
    </dgm:pt>
    <dgm:pt modelId="{9C91EF16-150A-F74B-A90D-76D9C2E15262}" type="parTrans" cxnId="{5CB30D23-B4B8-9E46-864F-EF2D21066280}">
      <dgm:prSet/>
      <dgm:spPr/>
      <dgm:t>
        <a:bodyPr/>
        <a:lstStyle/>
        <a:p>
          <a:endParaRPr lang="en-US"/>
        </a:p>
      </dgm:t>
    </dgm:pt>
    <dgm:pt modelId="{B810B031-8DD2-BE4B-870E-2C1AF9967289}" type="sibTrans" cxnId="{5CB30D23-B4B8-9E46-864F-EF2D21066280}">
      <dgm:prSet/>
      <dgm:spPr/>
      <dgm:t>
        <a:bodyPr/>
        <a:lstStyle/>
        <a:p>
          <a:endParaRPr lang="en-US"/>
        </a:p>
      </dgm:t>
    </dgm:pt>
    <dgm:pt modelId="{8A43B137-71B4-D646-A65A-3CBE814C9E3D}">
      <dgm:prSet phldrT="[Text]"/>
      <dgm:spPr>
        <a:gradFill rotWithShape="0">
          <a:gsLst>
            <a:gs pos="0">
              <a:srgbClr val="9FC9E5"/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99000">
              <a:schemeClr val="bg1"/>
            </a:gs>
          </a:gsLst>
        </a:gradFill>
      </dgm:spPr>
      <dgm:t>
        <a:bodyPr/>
        <a:lstStyle/>
        <a:p>
          <a:r>
            <a:rPr lang="en-US" b="0" i="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Agility</a:t>
          </a:r>
        </a:p>
      </dgm:t>
    </dgm:pt>
    <dgm:pt modelId="{0E7EDE99-0C39-1244-9EF1-0B78E6E514C6}" type="parTrans" cxnId="{BE389BD1-F064-7E4D-98E8-41A16EE51F0C}">
      <dgm:prSet/>
      <dgm:spPr/>
      <dgm:t>
        <a:bodyPr/>
        <a:lstStyle/>
        <a:p>
          <a:endParaRPr lang="en-US"/>
        </a:p>
      </dgm:t>
    </dgm:pt>
    <dgm:pt modelId="{6E5F6DE5-9BF4-D046-AF5C-48D7046559AC}" type="sibTrans" cxnId="{BE389BD1-F064-7E4D-98E8-41A16EE51F0C}">
      <dgm:prSet/>
      <dgm:spPr/>
      <dgm:t>
        <a:bodyPr/>
        <a:lstStyle/>
        <a:p>
          <a:endParaRPr lang="en-US"/>
        </a:p>
      </dgm:t>
    </dgm:pt>
    <dgm:pt modelId="{A16C6F0D-BB7D-DA49-9A8D-799C9730AD1C}">
      <dgm:prSet custT="1"/>
      <dgm:spPr>
        <a:noFill/>
        <a:ln w="25400">
          <a:solidFill>
            <a:schemeClr val="bg1">
              <a:lumMod val="65000"/>
            </a:schemeClr>
          </a:solidFill>
        </a:ln>
      </dgm:spPr>
      <dgm:t>
        <a:bodyPr anchor="ctr"/>
        <a:lstStyle/>
        <a:p>
          <a:pPr marL="179388" indent="0">
            <a:buNone/>
            <a:tabLst/>
          </a:pPr>
          <a:r>
            <a:rPr lang="en-IN" sz="1200" b="1" i="0" u="none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rPr>
            <a:t>Visualization</a:t>
          </a:r>
          <a:r>
            <a:rPr lang="en-IN" sz="1200" b="0" i="0" u="none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rPr>
            <a:t> requires fast number crunching in order to present data visually such that scientists can make sense out of millions of numbers!</a:t>
          </a:r>
          <a:endParaRPr lang="en-US" sz="1200" b="0" i="0" dirty="0">
            <a:latin typeface="Open Sans Light" panose="020B0306030504020204" pitchFamily="34" charset="0"/>
            <a:ea typeface="Open Sans Light" panose="020B0306030504020204" pitchFamily="34" charset="0"/>
            <a:cs typeface="Open Sans Light" panose="020B0306030504020204" pitchFamily="34" charset="0"/>
          </a:endParaRPr>
        </a:p>
      </dgm:t>
    </dgm:pt>
    <dgm:pt modelId="{0BFC00D1-2414-5949-9C84-F50CB07B5B61}" type="parTrans" cxnId="{69BC30DF-DEBB-1A45-9CBE-B2676DF9F81E}">
      <dgm:prSet/>
      <dgm:spPr/>
      <dgm:t>
        <a:bodyPr/>
        <a:lstStyle/>
        <a:p>
          <a:endParaRPr lang="en-US"/>
        </a:p>
      </dgm:t>
    </dgm:pt>
    <dgm:pt modelId="{D3579BD2-222C-B54B-A58D-00B06028D6FA}" type="sibTrans" cxnId="{69BC30DF-DEBB-1A45-9CBE-B2676DF9F81E}">
      <dgm:prSet/>
      <dgm:spPr/>
      <dgm:t>
        <a:bodyPr/>
        <a:lstStyle/>
        <a:p>
          <a:endParaRPr lang="en-US"/>
        </a:p>
      </dgm:t>
    </dgm:pt>
    <dgm:pt modelId="{1E71139A-D5BC-E949-A446-FFA3B4E2DB69}">
      <dgm:prSet phldrT="[Text]"/>
      <dgm:spPr>
        <a:gradFill rotWithShape="0">
          <a:gsLst>
            <a:gs pos="0">
              <a:srgbClr val="9FC9E5"/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99000">
              <a:schemeClr val="bg1"/>
            </a:gs>
          </a:gsLst>
        </a:gradFill>
      </dgm:spPr>
      <dgm:t>
        <a:bodyPr/>
        <a:lstStyle/>
        <a:p>
          <a:r>
            <a:rPr lang="en-US" b="0" i="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Scale</a:t>
          </a:r>
        </a:p>
      </dgm:t>
    </dgm:pt>
    <dgm:pt modelId="{3B5523FB-2700-DA49-930B-F88DD08CF21A}" type="sibTrans" cxnId="{0AC33DB7-2AE1-5A4C-BE05-6F894147E7DD}">
      <dgm:prSet/>
      <dgm:spPr/>
      <dgm:t>
        <a:bodyPr/>
        <a:lstStyle/>
        <a:p>
          <a:endParaRPr lang="en-US"/>
        </a:p>
      </dgm:t>
    </dgm:pt>
    <dgm:pt modelId="{5271C10D-288A-2A44-9FA9-BF1776A63752}" type="parTrans" cxnId="{0AC33DB7-2AE1-5A4C-BE05-6F894147E7DD}">
      <dgm:prSet/>
      <dgm:spPr/>
      <dgm:t>
        <a:bodyPr/>
        <a:lstStyle/>
        <a:p>
          <a:endParaRPr lang="en-US"/>
        </a:p>
      </dgm:t>
    </dgm:pt>
    <dgm:pt modelId="{CBBC9715-2D52-D14E-8CB5-439F38CE182D}" type="pres">
      <dgm:prSet presAssocID="{8BA44F12-1419-B345-8E0B-E066B016D148}" presName="Name0" presStyleCnt="0">
        <dgm:presLayoutVars>
          <dgm:dir/>
          <dgm:animLvl val="lvl"/>
          <dgm:resizeHandles/>
        </dgm:presLayoutVars>
      </dgm:prSet>
      <dgm:spPr/>
    </dgm:pt>
    <dgm:pt modelId="{1336AB4C-1BD2-5F45-8D29-43BB2734525E}" type="pres">
      <dgm:prSet presAssocID="{1E71139A-D5BC-E949-A446-FFA3B4E2DB69}" presName="linNode" presStyleCnt="0"/>
      <dgm:spPr/>
    </dgm:pt>
    <dgm:pt modelId="{05927330-46D1-F54C-95EC-3E5FF98C0EF7}" type="pres">
      <dgm:prSet presAssocID="{1E71139A-D5BC-E949-A446-FFA3B4E2DB69}" presName="parentShp" presStyleLbl="node1" presStyleIdx="0" presStyleCnt="3">
        <dgm:presLayoutVars>
          <dgm:bulletEnabled val="1"/>
        </dgm:presLayoutVars>
      </dgm:prSet>
      <dgm:spPr/>
    </dgm:pt>
    <dgm:pt modelId="{3594D6B8-1010-2842-B472-C257C96F3947}" type="pres">
      <dgm:prSet presAssocID="{1E71139A-D5BC-E949-A446-FFA3B4E2DB69}" presName="childShp" presStyleLbl="bgAccFollowNode1" presStyleIdx="0" presStyleCnt="3">
        <dgm:presLayoutVars>
          <dgm:bulletEnabled val="1"/>
        </dgm:presLayoutVars>
      </dgm:prSet>
      <dgm:spPr/>
    </dgm:pt>
    <dgm:pt modelId="{333A998E-C199-B248-87EC-61C160578420}" type="pres">
      <dgm:prSet presAssocID="{3B5523FB-2700-DA49-930B-F88DD08CF21A}" presName="spacing" presStyleCnt="0"/>
      <dgm:spPr/>
    </dgm:pt>
    <dgm:pt modelId="{FBCA03A0-BB1C-A343-8707-3087AA4EE4D1}" type="pres">
      <dgm:prSet presAssocID="{D10C8530-EB50-354B-A11A-B5332D12A524}" presName="linNode" presStyleCnt="0"/>
      <dgm:spPr/>
    </dgm:pt>
    <dgm:pt modelId="{08C47E4B-BD26-3A4D-867D-780EB07AB557}" type="pres">
      <dgm:prSet presAssocID="{D10C8530-EB50-354B-A11A-B5332D12A524}" presName="parentShp" presStyleLbl="node1" presStyleIdx="1" presStyleCnt="3">
        <dgm:presLayoutVars>
          <dgm:bulletEnabled val="1"/>
        </dgm:presLayoutVars>
      </dgm:prSet>
      <dgm:spPr/>
    </dgm:pt>
    <dgm:pt modelId="{69E1E665-973B-764F-AF60-29EB4398D7E3}" type="pres">
      <dgm:prSet presAssocID="{D10C8530-EB50-354B-A11A-B5332D12A524}" presName="childShp" presStyleLbl="bgAccFollowNode1" presStyleIdx="1" presStyleCnt="3">
        <dgm:presLayoutVars>
          <dgm:bulletEnabled val="1"/>
        </dgm:presLayoutVars>
      </dgm:prSet>
      <dgm:spPr/>
    </dgm:pt>
    <dgm:pt modelId="{D6F33CE2-9EB5-D14C-808D-234726324233}" type="pres">
      <dgm:prSet presAssocID="{2EBD2C87-460D-0A4A-9974-CDB44A4BF98B}" presName="spacing" presStyleCnt="0"/>
      <dgm:spPr/>
    </dgm:pt>
    <dgm:pt modelId="{34C3E087-C766-0946-A9B3-6AE9BA8ED03E}" type="pres">
      <dgm:prSet presAssocID="{8A43B137-71B4-D646-A65A-3CBE814C9E3D}" presName="linNode" presStyleCnt="0"/>
      <dgm:spPr/>
    </dgm:pt>
    <dgm:pt modelId="{6788D197-F9E2-DF43-B6A3-0A516B4CF56E}" type="pres">
      <dgm:prSet presAssocID="{8A43B137-71B4-D646-A65A-3CBE814C9E3D}" presName="parentShp" presStyleLbl="node1" presStyleIdx="2" presStyleCnt="3">
        <dgm:presLayoutVars>
          <dgm:bulletEnabled val="1"/>
        </dgm:presLayoutVars>
      </dgm:prSet>
      <dgm:spPr/>
    </dgm:pt>
    <dgm:pt modelId="{12BF8561-E774-6641-8EAE-A1F63EA0BC3C}" type="pres">
      <dgm:prSet presAssocID="{8A43B137-71B4-D646-A65A-3CBE814C9E3D}" presName="childShp" presStyleLbl="bgAccFollowNode1" presStyleIdx="2" presStyleCnt="3">
        <dgm:presLayoutVars>
          <dgm:bulletEnabled val="1"/>
        </dgm:presLayoutVars>
      </dgm:prSet>
      <dgm:spPr/>
    </dgm:pt>
  </dgm:ptLst>
  <dgm:cxnLst>
    <dgm:cxn modelId="{5CB30D23-B4B8-9E46-864F-EF2D21066280}" srcId="{D10C8530-EB50-354B-A11A-B5332D12A524}" destId="{BE0BD40B-C016-0641-8A20-610038B1DCC5}" srcOrd="0" destOrd="0" parTransId="{9C91EF16-150A-F74B-A90D-76D9C2E15262}" sibTransId="{B810B031-8DD2-BE4B-870E-2C1AF9967289}"/>
    <dgm:cxn modelId="{E7F17129-53F3-B94E-A50A-2B4D554AC2D7}" type="presOf" srcId="{2CE0EF1A-FCE7-D348-A290-DF315B5C8DAF}" destId="{3594D6B8-1010-2842-B472-C257C96F3947}" srcOrd="0" destOrd="0" presId="urn:microsoft.com/office/officeart/2005/8/layout/vList6"/>
    <dgm:cxn modelId="{DA0F3B2F-FBBE-9649-BB4D-E256271D37ED}" type="presOf" srcId="{A16C6F0D-BB7D-DA49-9A8D-799C9730AD1C}" destId="{12BF8561-E774-6641-8EAE-A1F63EA0BC3C}" srcOrd="0" destOrd="0" presId="urn:microsoft.com/office/officeart/2005/8/layout/vList6"/>
    <dgm:cxn modelId="{C9A58656-EA5F-6141-A8A6-19BD02608132}" type="presOf" srcId="{D10C8530-EB50-354B-A11A-B5332D12A524}" destId="{08C47E4B-BD26-3A4D-867D-780EB07AB557}" srcOrd="0" destOrd="0" presId="urn:microsoft.com/office/officeart/2005/8/layout/vList6"/>
    <dgm:cxn modelId="{08FA575A-F368-E74B-962E-43ECC2AACEBD}" srcId="{8BA44F12-1419-B345-8E0B-E066B016D148}" destId="{D10C8530-EB50-354B-A11A-B5332D12A524}" srcOrd="1" destOrd="0" parTransId="{30DF49AD-3EED-1C4D-B59E-36ADAD854309}" sibTransId="{2EBD2C87-460D-0A4A-9974-CDB44A4BF98B}"/>
    <dgm:cxn modelId="{3F448AA5-AD33-2046-9E1D-60A74300BE03}" type="presOf" srcId="{BE0BD40B-C016-0641-8A20-610038B1DCC5}" destId="{69E1E665-973B-764F-AF60-29EB4398D7E3}" srcOrd="0" destOrd="0" presId="urn:microsoft.com/office/officeart/2005/8/layout/vList6"/>
    <dgm:cxn modelId="{0AC33DB7-2AE1-5A4C-BE05-6F894147E7DD}" srcId="{8BA44F12-1419-B345-8E0B-E066B016D148}" destId="{1E71139A-D5BC-E949-A446-FFA3B4E2DB69}" srcOrd="0" destOrd="0" parTransId="{5271C10D-288A-2A44-9FA9-BF1776A63752}" sibTransId="{3B5523FB-2700-DA49-930B-F88DD08CF21A}"/>
    <dgm:cxn modelId="{57D0C9BD-4B27-B741-99D9-0053ADE8C0F9}" type="presOf" srcId="{8A43B137-71B4-D646-A65A-3CBE814C9E3D}" destId="{6788D197-F9E2-DF43-B6A3-0A516B4CF56E}" srcOrd="0" destOrd="0" presId="urn:microsoft.com/office/officeart/2005/8/layout/vList6"/>
    <dgm:cxn modelId="{00D655D0-39E6-1D4B-9485-C3F58943BAF4}" type="presOf" srcId="{1E71139A-D5BC-E949-A446-FFA3B4E2DB69}" destId="{05927330-46D1-F54C-95EC-3E5FF98C0EF7}" srcOrd="0" destOrd="0" presId="urn:microsoft.com/office/officeart/2005/8/layout/vList6"/>
    <dgm:cxn modelId="{6FAF6ED0-172E-E144-B46D-C556D7158A16}" type="presOf" srcId="{8BA44F12-1419-B345-8E0B-E066B016D148}" destId="{CBBC9715-2D52-D14E-8CB5-439F38CE182D}" srcOrd="0" destOrd="0" presId="urn:microsoft.com/office/officeart/2005/8/layout/vList6"/>
    <dgm:cxn modelId="{BE389BD1-F064-7E4D-98E8-41A16EE51F0C}" srcId="{8BA44F12-1419-B345-8E0B-E066B016D148}" destId="{8A43B137-71B4-D646-A65A-3CBE814C9E3D}" srcOrd="2" destOrd="0" parTransId="{0E7EDE99-0C39-1244-9EF1-0B78E6E514C6}" sibTransId="{6E5F6DE5-9BF4-D046-AF5C-48D7046559AC}"/>
    <dgm:cxn modelId="{69BC30DF-DEBB-1A45-9CBE-B2676DF9F81E}" srcId="{8A43B137-71B4-D646-A65A-3CBE814C9E3D}" destId="{A16C6F0D-BB7D-DA49-9A8D-799C9730AD1C}" srcOrd="0" destOrd="0" parTransId="{0BFC00D1-2414-5949-9C84-F50CB07B5B61}" sibTransId="{D3579BD2-222C-B54B-A58D-00B06028D6FA}"/>
    <dgm:cxn modelId="{19B1A1E8-94B8-A946-8FBF-412B87A7A74F}" srcId="{1E71139A-D5BC-E949-A446-FFA3B4E2DB69}" destId="{2CE0EF1A-FCE7-D348-A290-DF315B5C8DAF}" srcOrd="0" destOrd="0" parTransId="{DF0C06C2-53E1-0B4D-AC28-99CB96E64DEE}" sibTransId="{37C5A816-6441-C747-96D5-FC863A9802B5}"/>
    <dgm:cxn modelId="{DCC3829B-9304-FB4F-AB8D-531EE1392C37}" type="presParOf" srcId="{CBBC9715-2D52-D14E-8CB5-439F38CE182D}" destId="{1336AB4C-1BD2-5F45-8D29-43BB2734525E}" srcOrd="0" destOrd="0" presId="urn:microsoft.com/office/officeart/2005/8/layout/vList6"/>
    <dgm:cxn modelId="{6BBEB509-48C0-D640-A3AA-9D5A542C461A}" type="presParOf" srcId="{1336AB4C-1BD2-5F45-8D29-43BB2734525E}" destId="{05927330-46D1-F54C-95EC-3E5FF98C0EF7}" srcOrd="0" destOrd="0" presId="urn:microsoft.com/office/officeart/2005/8/layout/vList6"/>
    <dgm:cxn modelId="{72386E17-4E76-5A4F-A3AD-6E02A6A681C9}" type="presParOf" srcId="{1336AB4C-1BD2-5F45-8D29-43BB2734525E}" destId="{3594D6B8-1010-2842-B472-C257C96F3947}" srcOrd="1" destOrd="0" presId="urn:microsoft.com/office/officeart/2005/8/layout/vList6"/>
    <dgm:cxn modelId="{A42D395C-34D7-EC48-B2DB-E676382FD44B}" type="presParOf" srcId="{CBBC9715-2D52-D14E-8CB5-439F38CE182D}" destId="{333A998E-C199-B248-87EC-61C160578420}" srcOrd="1" destOrd="0" presId="urn:microsoft.com/office/officeart/2005/8/layout/vList6"/>
    <dgm:cxn modelId="{3AD6DDCC-295D-FF4E-9CB4-5EE740A1F9A6}" type="presParOf" srcId="{CBBC9715-2D52-D14E-8CB5-439F38CE182D}" destId="{FBCA03A0-BB1C-A343-8707-3087AA4EE4D1}" srcOrd="2" destOrd="0" presId="urn:microsoft.com/office/officeart/2005/8/layout/vList6"/>
    <dgm:cxn modelId="{90ACD1E4-AE73-DF45-9A03-5F8C1FA0BA71}" type="presParOf" srcId="{FBCA03A0-BB1C-A343-8707-3087AA4EE4D1}" destId="{08C47E4B-BD26-3A4D-867D-780EB07AB557}" srcOrd="0" destOrd="0" presId="urn:microsoft.com/office/officeart/2005/8/layout/vList6"/>
    <dgm:cxn modelId="{829FFC22-DC36-E043-ABBD-63BBDC90EF6A}" type="presParOf" srcId="{FBCA03A0-BB1C-A343-8707-3087AA4EE4D1}" destId="{69E1E665-973B-764F-AF60-29EB4398D7E3}" srcOrd="1" destOrd="0" presId="urn:microsoft.com/office/officeart/2005/8/layout/vList6"/>
    <dgm:cxn modelId="{D4EBB544-36F5-9741-AD4D-1AC057E035B4}" type="presParOf" srcId="{CBBC9715-2D52-D14E-8CB5-439F38CE182D}" destId="{D6F33CE2-9EB5-D14C-808D-234726324233}" srcOrd="3" destOrd="0" presId="urn:microsoft.com/office/officeart/2005/8/layout/vList6"/>
    <dgm:cxn modelId="{9CB3E683-E9F1-2F46-A119-2C565F49159F}" type="presParOf" srcId="{CBBC9715-2D52-D14E-8CB5-439F38CE182D}" destId="{34C3E087-C766-0946-A9B3-6AE9BA8ED03E}" srcOrd="4" destOrd="0" presId="urn:microsoft.com/office/officeart/2005/8/layout/vList6"/>
    <dgm:cxn modelId="{BEF5A2D5-8F0F-E043-9419-46E4CADB2B4D}" type="presParOf" srcId="{34C3E087-C766-0946-A9B3-6AE9BA8ED03E}" destId="{6788D197-F9E2-DF43-B6A3-0A516B4CF56E}" srcOrd="0" destOrd="0" presId="urn:microsoft.com/office/officeart/2005/8/layout/vList6"/>
    <dgm:cxn modelId="{C5C4E0EF-6D69-D746-9848-E064EE956860}" type="presParOf" srcId="{34C3E087-C766-0946-A9B3-6AE9BA8ED03E}" destId="{12BF8561-E774-6641-8EAE-A1F63EA0BC3C}" srcOrd="1" destOrd="0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BA44F12-1419-B345-8E0B-E066B016D148}" type="doc">
      <dgm:prSet loTypeId="urn:microsoft.com/office/officeart/2005/8/layout/vList6" loCatId="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CE0EF1A-FCE7-D348-A290-DF315B5C8DAF}">
      <dgm:prSet phldrT="[Text]" custT="1"/>
      <dgm:spPr>
        <a:noFill/>
        <a:ln w="25400">
          <a:solidFill>
            <a:schemeClr val="bg1">
              <a:lumMod val="65000"/>
            </a:schemeClr>
          </a:solidFill>
        </a:ln>
      </dgm:spPr>
      <dgm:t>
        <a:bodyPr anchor="ctr"/>
        <a:lstStyle/>
        <a:p>
          <a:pPr marL="233363" indent="0" algn="l">
            <a:buFont typeface="Courier New" panose="02070309020205020404" pitchFamily="49" charset="0"/>
            <a:buNone/>
            <a:tabLst>
              <a:tab pos="2566988" algn="l"/>
            </a:tabLst>
          </a:pPr>
          <a:r>
            <a:rPr lang="en-IN" sz="1200" b="1" i="0" u="none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rPr>
            <a:t>Speed</a:t>
          </a:r>
          <a:r>
            <a:rPr lang="en-IN" sz="1200" b="0" i="0" u="none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rPr>
            <a:t> and </a:t>
          </a:r>
          <a:r>
            <a:rPr lang="en-IN" sz="1200" b="1" i="0" u="none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rPr>
            <a:t>agility</a:t>
          </a:r>
          <a:r>
            <a:rPr lang="en-IN" sz="1200" b="0" i="0" u="none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rPr>
            <a:t> of data analysis is of essence in Cricket, especially real time game analytics  that involve cricket statistics, decision points and outcome prediction.</a:t>
          </a:r>
          <a:endParaRPr lang="en-US" sz="1200" b="0" i="0" dirty="0">
            <a:latin typeface="Open Sans Light" panose="020B0306030504020204" pitchFamily="34" charset="0"/>
            <a:ea typeface="Open Sans Light" panose="020B0306030504020204" pitchFamily="34" charset="0"/>
            <a:cs typeface="Open Sans Light" panose="020B0306030504020204" pitchFamily="34" charset="0"/>
          </a:endParaRPr>
        </a:p>
      </dgm:t>
    </dgm:pt>
    <dgm:pt modelId="{DF0C06C2-53E1-0B4D-AC28-99CB96E64DEE}" type="parTrans" cxnId="{19B1A1E8-94B8-A946-8FBF-412B87A7A74F}">
      <dgm:prSet/>
      <dgm:spPr/>
      <dgm:t>
        <a:bodyPr/>
        <a:lstStyle/>
        <a:p>
          <a:endParaRPr lang="en-US"/>
        </a:p>
      </dgm:t>
    </dgm:pt>
    <dgm:pt modelId="{37C5A816-6441-C747-96D5-FC863A9802B5}" type="sibTrans" cxnId="{19B1A1E8-94B8-A946-8FBF-412B87A7A74F}">
      <dgm:prSet/>
      <dgm:spPr/>
      <dgm:t>
        <a:bodyPr/>
        <a:lstStyle/>
        <a:p>
          <a:endParaRPr lang="en-US"/>
        </a:p>
      </dgm:t>
    </dgm:pt>
    <dgm:pt modelId="{D10C8530-EB50-354B-A11A-B5332D12A524}">
      <dgm:prSet phldrT="[Text]"/>
      <dgm:spPr>
        <a:gradFill rotWithShape="0">
          <a:gsLst>
            <a:gs pos="0">
              <a:srgbClr val="9FC9E5"/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99000">
              <a:schemeClr val="bg1"/>
            </a:gs>
          </a:gsLst>
        </a:gradFill>
      </dgm:spPr>
      <dgm:t>
        <a:bodyPr/>
        <a:lstStyle/>
        <a:p>
          <a:r>
            <a:rPr lang="en-US" b="0" i="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Numerical Analysis</a:t>
          </a:r>
        </a:p>
      </dgm:t>
    </dgm:pt>
    <dgm:pt modelId="{30DF49AD-3EED-1C4D-B59E-36ADAD854309}" type="parTrans" cxnId="{08FA575A-F368-E74B-962E-43ECC2AACEBD}">
      <dgm:prSet/>
      <dgm:spPr/>
      <dgm:t>
        <a:bodyPr/>
        <a:lstStyle/>
        <a:p>
          <a:endParaRPr lang="en-US"/>
        </a:p>
      </dgm:t>
    </dgm:pt>
    <dgm:pt modelId="{2EBD2C87-460D-0A4A-9974-CDB44A4BF98B}" type="sibTrans" cxnId="{08FA575A-F368-E74B-962E-43ECC2AACEBD}">
      <dgm:prSet/>
      <dgm:spPr/>
      <dgm:t>
        <a:bodyPr/>
        <a:lstStyle/>
        <a:p>
          <a:endParaRPr lang="en-US"/>
        </a:p>
      </dgm:t>
    </dgm:pt>
    <dgm:pt modelId="{BE0BD40B-C016-0641-8A20-610038B1DCC5}">
      <dgm:prSet phldrT="[Text]" custT="1"/>
      <dgm:spPr>
        <a:noFill/>
        <a:ln w="25400">
          <a:solidFill>
            <a:schemeClr val="bg1">
              <a:lumMod val="65000"/>
            </a:schemeClr>
          </a:solidFill>
        </a:ln>
      </dgm:spPr>
      <dgm:t>
        <a:bodyPr anchor="ctr"/>
        <a:lstStyle/>
        <a:p>
          <a:pPr marL="179388" indent="0">
            <a:buNone/>
            <a:tabLst/>
          </a:pPr>
          <a:r>
            <a:rPr lang="en-IN" sz="1200" b="1" i="0" u="none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rPr>
            <a:t>Predictive Analytics </a:t>
          </a:r>
          <a:r>
            <a:rPr lang="en-IN" sz="1200" b="0" i="0" u="none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rPr>
            <a:t>requires complex numerical compute using cricket datasets, combined with real-time game observations, player fitness and </a:t>
          </a:r>
          <a:r>
            <a:rPr lang="en-IN" sz="1200" b="0" i="0" u="none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rPr>
            <a:t>game strategies.</a:t>
          </a:r>
          <a:endParaRPr lang="en-US" sz="1200" b="0" i="0" dirty="0">
            <a:latin typeface="Open Sans Light" panose="020B0306030504020204" pitchFamily="34" charset="0"/>
            <a:ea typeface="Open Sans Light" panose="020B0306030504020204" pitchFamily="34" charset="0"/>
            <a:cs typeface="Open Sans Light" panose="020B0306030504020204" pitchFamily="34" charset="0"/>
          </a:endParaRPr>
        </a:p>
      </dgm:t>
    </dgm:pt>
    <dgm:pt modelId="{9C91EF16-150A-F74B-A90D-76D9C2E15262}" type="parTrans" cxnId="{5CB30D23-B4B8-9E46-864F-EF2D21066280}">
      <dgm:prSet/>
      <dgm:spPr/>
      <dgm:t>
        <a:bodyPr/>
        <a:lstStyle/>
        <a:p>
          <a:endParaRPr lang="en-US"/>
        </a:p>
      </dgm:t>
    </dgm:pt>
    <dgm:pt modelId="{B810B031-8DD2-BE4B-870E-2C1AF9967289}" type="sibTrans" cxnId="{5CB30D23-B4B8-9E46-864F-EF2D21066280}">
      <dgm:prSet/>
      <dgm:spPr/>
      <dgm:t>
        <a:bodyPr/>
        <a:lstStyle/>
        <a:p>
          <a:endParaRPr lang="en-US"/>
        </a:p>
      </dgm:t>
    </dgm:pt>
    <dgm:pt modelId="{1E71139A-D5BC-E949-A446-FFA3B4E2DB69}">
      <dgm:prSet phldrT="[Text]"/>
      <dgm:spPr>
        <a:gradFill rotWithShape="0">
          <a:gsLst>
            <a:gs pos="0">
              <a:srgbClr val="9FC9E5"/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99000">
              <a:schemeClr val="bg1"/>
            </a:gs>
          </a:gsLst>
        </a:gradFill>
      </dgm:spPr>
      <dgm:t>
        <a:bodyPr/>
        <a:lstStyle/>
        <a:p>
          <a:r>
            <a:rPr lang="en-US" b="0" i="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Speed</a:t>
          </a:r>
        </a:p>
      </dgm:t>
    </dgm:pt>
    <dgm:pt modelId="{3B5523FB-2700-DA49-930B-F88DD08CF21A}" type="sibTrans" cxnId="{0AC33DB7-2AE1-5A4C-BE05-6F894147E7DD}">
      <dgm:prSet/>
      <dgm:spPr/>
      <dgm:t>
        <a:bodyPr/>
        <a:lstStyle/>
        <a:p>
          <a:endParaRPr lang="en-US"/>
        </a:p>
      </dgm:t>
    </dgm:pt>
    <dgm:pt modelId="{5271C10D-288A-2A44-9FA9-BF1776A63752}" type="parTrans" cxnId="{0AC33DB7-2AE1-5A4C-BE05-6F894147E7DD}">
      <dgm:prSet/>
      <dgm:spPr/>
      <dgm:t>
        <a:bodyPr/>
        <a:lstStyle/>
        <a:p>
          <a:endParaRPr lang="en-US"/>
        </a:p>
      </dgm:t>
    </dgm:pt>
    <dgm:pt modelId="{CBBC9715-2D52-D14E-8CB5-439F38CE182D}" type="pres">
      <dgm:prSet presAssocID="{8BA44F12-1419-B345-8E0B-E066B016D148}" presName="Name0" presStyleCnt="0">
        <dgm:presLayoutVars>
          <dgm:dir/>
          <dgm:animLvl val="lvl"/>
          <dgm:resizeHandles/>
        </dgm:presLayoutVars>
      </dgm:prSet>
      <dgm:spPr/>
    </dgm:pt>
    <dgm:pt modelId="{1336AB4C-1BD2-5F45-8D29-43BB2734525E}" type="pres">
      <dgm:prSet presAssocID="{1E71139A-D5BC-E949-A446-FFA3B4E2DB69}" presName="linNode" presStyleCnt="0"/>
      <dgm:spPr/>
    </dgm:pt>
    <dgm:pt modelId="{05927330-46D1-F54C-95EC-3E5FF98C0EF7}" type="pres">
      <dgm:prSet presAssocID="{1E71139A-D5BC-E949-A446-FFA3B4E2DB69}" presName="parentShp" presStyleLbl="node1" presStyleIdx="0" presStyleCnt="2">
        <dgm:presLayoutVars>
          <dgm:bulletEnabled val="1"/>
        </dgm:presLayoutVars>
      </dgm:prSet>
      <dgm:spPr/>
    </dgm:pt>
    <dgm:pt modelId="{3594D6B8-1010-2842-B472-C257C96F3947}" type="pres">
      <dgm:prSet presAssocID="{1E71139A-D5BC-E949-A446-FFA3B4E2DB69}" presName="childShp" presStyleLbl="bgAccFollowNode1" presStyleIdx="0" presStyleCnt="2">
        <dgm:presLayoutVars>
          <dgm:bulletEnabled val="1"/>
        </dgm:presLayoutVars>
      </dgm:prSet>
      <dgm:spPr/>
    </dgm:pt>
    <dgm:pt modelId="{333A998E-C199-B248-87EC-61C160578420}" type="pres">
      <dgm:prSet presAssocID="{3B5523FB-2700-DA49-930B-F88DD08CF21A}" presName="spacing" presStyleCnt="0"/>
      <dgm:spPr/>
    </dgm:pt>
    <dgm:pt modelId="{FBCA03A0-BB1C-A343-8707-3087AA4EE4D1}" type="pres">
      <dgm:prSet presAssocID="{D10C8530-EB50-354B-A11A-B5332D12A524}" presName="linNode" presStyleCnt="0"/>
      <dgm:spPr/>
    </dgm:pt>
    <dgm:pt modelId="{08C47E4B-BD26-3A4D-867D-780EB07AB557}" type="pres">
      <dgm:prSet presAssocID="{D10C8530-EB50-354B-A11A-B5332D12A524}" presName="parentShp" presStyleLbl="node1" presStyleIdx="1" presStyleCnt="2">
        <dgm:presLayoutVars>
          <dgm:bulletEnabled val="1"/>
        </dgm:presLayoutVars>
      </dgm:prSet>
      <dgm:spPr/>
    </dgm:pt>
    <dgm:pt modelId="{69E1E665-973B-764F-AF60-29EB4398D7E3}" type="pres">
      <dgm:prSet presAssocID="{D10C8530-EB50-354B-A11A-B5332D12A524}" presName="childShp" presStyleLbl="bgAccFollowNode1" presStyleIdx="1" presStyleCnt="2">
        <dgm:presLayoutVars>
          <dgm:bulletEnabled val="1"/>
        </dgm:presLayoutVars>
      </dgm:prSet>
      <dgm:spPr/>
    </dgm:pt>
  </dgm:ptLst>
  <dgm:cxnLst>
    <dgm:cxn modelId="{5CB30D23-B4B8-9E46-864F-EF2D21066280}" srcId="{D10C8530-EB50-354B-A11A-B5332D12A524}" destId="{BE0BD40B-C016-0641-8A20-610038B1DCC5}" srcOrd="0" destOrd="0" parTransId="{9C91EF16-150A-F74B-A90D-76D9C2E15262}" sibTransId="{B810B031-8DD2-BE4B-870E-2C1AF9967289}"/>
    <dgm:cxn modelId="{E7F17129-53F3-B94E-A50A-2B4D554AC2D7}" type="presOf" srcId="{2CE0EF1A-FCE7-D348-A290-DF315B5C8DAF}" destId="{3594D6B8-1010-2842-B472-C257C96F3947}" srcOrd="0" destOrd="0" presId="urn:microsoft.com/office/officeart/2005/8/layout/vList6"/>
    <dgm:cxn modelId="{C9A58656-EA5F-6141-A8A6-19BD02608132}" type="presOf" srcId="{D10C8530-EB50-354B-A11A-B5332D12A524}" destId="{08C47E4B-BD26-3A4D-867D-780EB07AB557}" srcOrd="0" destOrd="0" presId="urn:microsoft.com/office/officeart/2005/8/layout/vList6"/>
    <dgm:cxn modelId="{08FA575A-F368-E74B-962E-43ECC2AACEBD}" srcId="{8BA44F12-1419-B345-8E0B-E066B016D148}" destId="{D10C8530-EB50-354B-A11A-B5332D12A524}" srcOrd="1" destOrd="0" parTransId="{30DF49AD-3EED-1C4D-B59E-36ADAD854309}" sibTransId="{2EBD2C87-460D-0A4A-9974-CDB44A4BF98B}"/>
    <dgm:cxn modelId="{3F448AA5-AD33-2046-9E1D-60A74300BE03}" type="presOf" srcId="{BE0BD40B-C016-0641-8A20-610038B1DCC5}" destId="{69E1E665-973B-764F-AF60-29EB4398D7E3}" srcOrd="0" destOrd="0" presId="urn:microsoft.com/office/officeart/2005/8/layout/vList6"/>
    <dgm:cxn modelId="{0AC33DB7-2AE1-5A4C-BE05-6F894147E7DD}" srcId="{8BA44F12-1419-B345-8E0B-E066B016D148}" destId="{1E71139A-D5BC-E949-A446-FFA3B4E2DB69}" srcOrd="0" destOrd="0" parTransId="{5271C10D-288A-2A44-9FA9-BF1776A63752}" sibTransId="{3B5523FB-2700-DA49-930B-F88DD08CF21A}"/>
    <dgm:cxn modelId="{00D655D0-39E6-1D4B-9485-C3F58943BAF4}" type="presOf" srcId="{1E71139A-D5BC-E949-A446-FFA3B4E2DB69}" destId="{05927330-46D1-F54C-95EC-3E5FF98C0EF7}" srcOrd="0" destOrd="0" presId="urn:microsoft.com/office/officeart/2005/8/layout/vList6"/>
    <dgm:cxn modelId="{6FAF6ED0-172E-E144-B46D-C556D7158A16}" type="presOf" srcId="{8BA44F12-1419-B345-8E0B-E066B016D148}" destId="{CBBC9715-2D52-D14E-8CB5-439F38CE182D}" srcOrd="0" destOrd="0" presId="urn:microsoft.com/office/officeart/2005/8/layout/vList6"/>
    <dgm:cxn modelId="{19B1A1E8-94B8-A946-8FBF-412B87A7A74F}" srcId="{1E71139A-D5BC-E949-A446-FFA3B4E2DB69}" destId="{2CE0EF1A-FCE7-D348-A290-DF315B5C8DAF}" srcOrd="0" destOrd="0" parTransId="{DF0C06C2-53E1-0B4D-AC28-99CB96E64DEE}" sibTransId="{37C5A816-6441-C747-96D5-FC863A9802B5}"/>
    <dgm:cxn modelId="{DCC3829B-9304-FB4F-AB8D-531EE1392C37}" type="presParOf" srcId="{CBBC9715-2D52-D14E-8CB5-439F38CE182D}" destId="{1336AB4C-1BD2-5F45-8D29-43BB2734525E}" srcOrd="0" destOrd="0" presId="urn:microsoft.com/office/officeart/2005/8/layout/vList6"/>
    <dgm:cxn modelId="{6BBEB509-48C0-D640-A3AA-9D5A542C461A}" type="presParOf" srcId="{1336AB4C-1BD2-5F45-8D29-43BB2734525E}" destId="{05927330-46D1-F54C-95EC-3E5FF98C0EF7}" srcOrd="0" destOrd="0" presId="urn:microsoft.com/office/officeart/2005/8/layout/vList6"/>
    <dgm:cxn modelId="{72386E17-4E76-5A4F-A3AD-6E02A6A681C9}" type="presParOf" srcId="{1336AB4C-1BD2-5F45-8D29-43BB2734525E}" destId="{3594D6B8-1010-2842-B472-C257C96F3947}" srcOrd="1" destOrd="0" presId="urn:microsoft.com/office/officeart/2005/8/layout/vList6"/>
    <dgm:cxn modelId="{A42D395C-34D7-EC48-B2DB-E676382FD44B}" type="presParOf" srcId="{CBBC9715-2D52-D14E-8CB5-439F38CE182D}" destId="{333A998E-C199-B248-87EC-61C160578420}" srcOrd="1" destOrd="0" presId="urn:microsoft.com/office/officeart/2005/8/layout/vList6"/>
    <dgm:cxn modelId="{3AD6DDCC-295D-FF4E-9CB4-5EE740A1F9A6}" type="presParOf" srcId="{CBBC9715-2D52-D14E-8CB5-439F38CE182D}" destId="{FBCA03A0-BB1C-A343-8707-3087AA4EE4D1}" srcOrd="2" destOrd="0" presId="urn:microsoft.com/office/officeart/2005/8/layout/vList6"/>
    <dgm:cxn modelId="{90ACD1E4-AE73-DF45-9A03-5F8C1FA0BA71}" type="presParOf" srcId="{FBCA03A0-BB1C-A343-8707-3087AA4EE4D1}" destId="{08C47E4B-BD26-3A4D-867D-780EB07AB557}" srcOrd="0" destOrd="0" presId="urn:microsoft.com/office/officeart/2005/8/layout/vList6"/>
    <dgm:cxn modelId="{829FFC22-DC36-E043-ABBD-63BBDC90EF6A}" type="presParOf" srcId="{FBCA03A0-BB1C-A343-8707-3087AA4EE4D1}" destId="{69E1E665-973B-764F-AF60-29EB4398D7E3}" srcOrd="1" destOrd="0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4D2D29-6160-FF40-8D7A-1F60D687D314}">
      <dsp:nvSpPr>
        <dsp:cNvPr id="0" name=""/>
        <dsp:cNvSpPr/>
      </dsp:nvSpPr>
      <dsp:spPr>
        <a:xfrm>
          <a:off x="2899" y="679072"/>
          <a:ext cx="2300224" cy="184017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9000" r="-19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923D2D4-9A57-3349-95D1-EB457F966226}">
      <dsp:nvSpPr>
        <dsp:cNvPr id="0" name=""/>
        <dsp:cNvSpPr/>
      </dsp:nvSpPr>
      <dsp:spPr>
        <a:xfrm>
          <a:off x="209919" y="2335233"/>
          <a:ext cx="2047199" cy="644062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2">
            <a:lumMod val="20000"/>
            <a:lumOff val="80000"/>
            <a:alpha val="84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just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0" kern="1200" dirty="0">
              <a:solidFill>
                <a:schemeClr val="tx1"/>
              </a:solidFill>
              <a:latin typeface="Avenir Next Condensed Demi Bold" panose="020B0506020202020204" pitchFamily="34" charset="0"/>
            </a:rPr>
            <a:t>First image of a </a:t>
          </a:r>
          <a:r>
            <a:rPr lang="en-US" sz="1600" b="1" i="0" kern="1200">
              <a:solidFill>
                <a:schemeClr val="tx1"/>
              </a:solidFill>
              <a:latin typeface="Avenir Next Condensed Demi Bold" panose="020B0506020202020204" pitchFamily="34" charset="0"/>
            </a:rPr>
            <a:t>Black Hole</a:t>
          </a:r>
          <a:endParaRPr lang="en-US" sz="1600" b="1" i="0" kern="1200" dirty="0">
            <a:solidFill>
              <a:schemeClr val="tx1"/>
            </a:solidFill>
            <a:latin typeface="Avenir Next Condensed Demi Bold" panose="020B0506020202020204" pitchFamily="34" charset="0"/>
          </a:endParaRPr>
        </a:p>
      </dsp:txBody>
      <dsp:txXfrm>
        <a:off x="209919" y="2335233"/>
        <a:ext cx="2047199" cy="644062"/>
      </dsp:txXfrm>
    </dsp:sp>
    <dsp:sp modelId="{742B0802-60A2-A843-B149-3F6FBDF4DFAF}">
      <dsp:nvSpPr>
        <dsp:cNvPr id="0" name=""/>
        <dsp:cNvSpPr/>
      </dsp:nvSpPr>
      <dsp:spPr>
        <a:xfrm>
          <a:off x="2533146" y="679072"/>
          <a:ext cx="2300224" cy="1840179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1000" r="-21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52D5490-6382-694A-989E-309DFDC03F31}">
      <dsp:nvSpPr>
        <dsp:cNvPr id="0" name=""/>
        <dsp:cNvSpPr/>
      </dsp:nvSpPr>
      <dsp:spPr>
        <a:xfrm>
          <a:off x="2740166" y="2335233"/>
          <a:ext cx="2047199" cy="644062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1">
            <a:lumMod val="20000"/>
            <a:lumOff val="80000"/>
            <a:alpha val="82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0" kern="1200" dirty="0">
              <a:solidFill>
                <a:schemeClr val="tx1"/>
              </a:solidFill>
              <a:latin typeface="Avenir Next Condensed Demi Bold" panose="020B0506020202020204" pitchFamily="34" charset="0"/>
            </a:rPr>
            <a:t>Detection of Gravitational Waves</a:t>
          </a:r>
        </a:p>
      </dsp:txBody>
      <dsp:txXfrm>
        <a:off x="2740166" y="2335233"/>
        <a:ext cx="2047199" cy="644062"/>
      </dsp:txXfrm>
    </dsp:sp>
    <dsp:sp modelId="{3664A420-C97D-9A4B-AC78-1F24294CC68E}">
      <dsp:nvSpPr>
        <dsp:cNvPr id="0" name=""/>
        <dsp:cNvSpPr/>
      </dsp:nvSpPr>
      <dsp:spPr>
        <a:xfrm>
          <a:off x="5063393" y="679072"/>
          <a:ext cx="2300224" cy="184017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1000" r="-21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A2B0BA4-4FBB-CD4C-A48F-34D6CA5CD354}">
      <dsp:nvSpPr>
        <dsp:cNvPr id="0" name=""/>
        <dsp:cNvSpPr/>
      </dsp:nvSpPr>
      <dsp:spPr>
        <a:xfrm>
          <a:off x="5270413" y="2335233"/>
          <a:ext cx="2047199" cy="644062"/>
        </a:xfrm>
        <a:prstGeom prst="wedgeRectCallout">
          <a:avLst>
            <a:gd name="adj1" fmla="val 20250"/>
            <a:gd name="adj2" fmla="val -60700"/>
          </a:avLst>
        </a:prstGeom>
        <a:solidFill>
          <a:srgbClr val="7030A0">
            <a:alpha val="20000"/>
          </a:srgb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0" kern="1200" dirty="0">
              <a:solidFill>
                <a:schemeClr val="tx1"/>
              </a:solidFill>
              <a:latin typeface="Avenir Next Condensed Demi Bold" panose="020B0506020202020204" pitchFamily="34" charset="0"/>
            </a:rPr>
            <a:t>Sports Analytics</a:t>
          </a:r>
        </a:p>
      </dsp:txBody>
      <dsp:txXfrm>
        <a:off x="5270413" y="2335233"/>
        <a:ext cx="2047199" cy="644062"/>
      </dsp:txXfrm>
    </dsp:sp>
    <dsp:sp modelId="{32917443-0E54-CA42-822F-696003F42B9E}">
      <dsp:nvSpPr>
        <dsp:cNvPr id="0" name=""/>
        <dsp:cNvSpPr/>
      </dsp:nvSpPr>
      <dsp:spPr>
        <a:xfrm>
          <a:off x="7593640" y="679072"/>
          <a:ext cx="2300224" cy="1840179"/>
        </a:xfrm>
        <a:prstGeom prst="rect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1000" r="-21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210BE19-7C61-944A-9105-340E54B4FFCF}">
      <dsp:nvSpPr>
        <dsp:cNvPr id="0" name=""/>
        <dsp:cNvSpPr/>
      </dsp:nvSpPr>
      <dsp:spPr>
        <a:xfrm>
          <a:off x="7800660" y="2335233"/>
          <a:ext cx="2047199" cy="644062"/>
        </a:xfrm>
        <a:prstGeom prst="wedgeRectCallout">
          <a:avLst>
            <a:gd name="adj1" fmla="val 20250"/>
            <a:gd name="adj2" fmla="val -60700"/>
          </a:avLst>
        </a:prstGeom>
        <a:solidFill>
          <a:schemeClr val="bg1">
            <a:lumMod val="85000"/>
            <a:alpha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0" kern="1200" dirty="0">
              <a:solidFill>
                <a:schemeClr val="tx1"/>
              </a:solidFill>
              <a:latin typeface="Avenir Next Condensed Demi Bold" panose="020B0506020202020204" pitchFamily="34" charset="0"/>
            </a:rPr>
            <a:t>Self Driven cars</a:t>
          </a:r>
        </a:p>
      </dsp:txBody>
      <dsp:txXfrm>
        <a:off x="7800660" y="2335233"/>
        <a:ext cx="2047199" cy="64406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94D6B8-1010-2842-B472-C257C96F3947}">
      <dsp:nvSpPr>
        <dsp:cNvPr id="0" name=""/>
        <dsp:cNvSpPr/>
      </dsp:nvSpPr>
      <dsp:spPr>
        <a:xfrm>
          <a:off x="2710593" y="0"/>
          <a:ext cx="4065890" cy="893798"/>
        </a:xfrm>
        <a:prstGeom prst="rightArrow">
          <a:avLst>
            <a:gd name="adj1" fmla="val 75000"/>
            <a:gd name="adj2" fmla="val 50000"/>
          </a:avLst>
        </a:prstGeom>
        <a:noFill/>
        <a:ln w="25400" cap="flat" cmpd="sng" algn="ctr">
          <a:solidFill>
            <a:scrgbClr r="0" g="0" b="0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200" b="0" i="0" u="none" kern="1200" dirty="0"/>
            <a:t>Data volumes involved in EHT were ~350 Terabytes per day</a:t>
          </a:r>
          <a:endParaRPr lang="en-US" sz="1200" kern="1200" dirty="0"/>
        </a:p>
      </dsp:txBody>
      <dsp:txXfrm>
        <a:off x="2710593" y="111725"/>
        <a:ext cx="3730716" cy="670348"/>
      </dsp:txXfrm>
    </dsp:sp>
    <dsp:sp modelId="{05927330-46D1-F54C-95EC-3E5FF98C0EF7}">
      <dsp:nvSpPr>
        <dsp:cNvPr id="0" name=""/>
        <dsp:cNvSpPr/>
      </dsp:nvSpPr>
      <dsp:spPr>
        <a:xfrm>
          <a:off x="0" y="0"/>
          <a:ext cx="2710593" cy="893798"/>
        </a:xfrm>
        <a:prstGeom prst="roundRect">
          <a:avLst/>
        </a:prstGeom>
        <a:gradFill rotWithShape="0">
          <a:gsLst>
            <a:gs pos="0">
              <a:srgbClr val="9FC9E5"/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99000">
              <a:schemeClr val="bg1"/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40970" tIns="70485" rIns="140970" bIns="70485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Scale</a:t>
          </a:r>
        </a:p>
      </dsp:txBody>
      <dsp:txXfrm>
        <a:off x="43632" y="43632"/>
        <a:ext cx="2623329" cy="806534"/>
      </dsp:txXfrm>
    </dsp:sp>
    <dsp:sp modelId="{69E1E665-973B-764F-AF60-29EB4398D7E3}">
      <dsp:nvSpPr>
        <dsp:cNvPr id="0" name=""/>
        <dsp:cNvSpPr/>
      </dsp:nvSpPr>
      <dsp:spPr>
        <a:xfrm>
          <a:off x="2710593" y="983178"/>
          <a:ext cx="4065890" cy="893798"/>
        </a:xfrm>
        <a:prstGeom prst="rightArrow">
          <a:avLst>
            <a:gd name="adj1" fmla="val 75000"/>
            <a:gd name="adj2" fmla="val 50000"/>
          </a:avLst>
        </a:prstGeom>
        <a:noFill/>
        <a:ln w="25400" cap="flat" cmpd="sng" algn="ctr">
          <a:solidFill>
            <a:scrgbClr r="0" g="0" b="0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200" b="0" i="0" u="none" kern="1200" dirty="0"/>
            <a:t>Data correlation from 8 telescopes located across the globe with recorded data synchronization using atomic clocks</a:t>
          </a:r>
          <a:endParaRPr lang="en-US" sz="1200" kern="1200" dirty="0"/>
        </a:p>
      </dsp:txBody>
      <dsp:txXfrm>
        <a:off x="2710593" y="1094903"/>
        <a:ext cx="3730716" cy="670348"/>
      </dsp:txXfrm>
    </dsp:sp>
    <dsp:sp modelId="{08C47E4B-BD26-3A4D-867D-780EB07AB557}">
      <dsp:nvSpPr>
        <dsp:cNvPr id="0" name=""/>
        <dsp:cNvSpPr/>
      </dsp:nvSpPr>
      <dsp:spPr>
        <a:xfrm>
          <a:off x="0" y="983178"/>
          <a:ext cx="2710593" cy="893798"/>
        </a:xfrm>
        <a:prstGeom prst="roundRect">
          <a:avLst/>
        </a:prstGeom>
        <a:gradFill rotWithShape="0">
          <a:gsLst>
            <a:gs pos="0">
              <a:srgbClr val="9FC9E5"/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99000">
              <a:schemeClr val="bg1"/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40970" tIns="70485" rIns="140970" bIns="70485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Complexity</a:t>
          </a:r>
        </a:p>
      </dsp:txBody>
      <dsp:txXfrm>
        <a:off x="43632" y="1026810"/>
        <a:ext cx="2623329" cy="806534"/>
      </dsp:txXfrm>
    </dsp:sp>
    <dsp:sp modelId="{12BF8561-E774-6641-8EAE-A1F63EA0BC3C}">
      <dsp:nvSpPr>
        <dsp:cNvPr id="0" name=""/>
        <dsp:cNvSpPr/>
      </dsp:nvSpPr>
      <dsp:spPr>
        <a:xfrm>
          <a:off x="2710593" y="1966357"/>
          <a:ext cx="4065890" cy="893798"/>
        </a:xfrm>
        <a:prstGeom prst="rightArrow">
          <a:avLst>
            <a:gd name="adj1" fmla="val 75000"/>
            <a:gd name="adj2" fmla="val 50000"/>
          </a:avLst>
        </a:prstGeom>
        <a:noFill/>
        <a:ln w="25400" cap="flat" cmpd="sng" algn="ctr">
          <a:solidFill>
            <a:scrgbClr r="0" g="0" b="0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200" b="0" i="0" u="none" kern="1200" dirty="0"/>
            <a:t>Fast analysis capability to quickly image, manipulate datasets with newer corrections, insights gained during dataset reductions and processing phases.</a:t>
          </a:r>
          <a:endParaRPr lang="en-US" sz="1200" kern="1200" dirty="0"/>
        </a:p>
      </dsp:txBody>
      <dsp:txXfrm>
        <a:off x="2710593" y="2078082"/>
        <a:ext cx="3730716" cy="670348"/>
      </dsp:txXfrm>
    </dsp:sp>
    <dsp:sp modelId="{6788D197-F9E2-DF43-B6A3-0A516B4CF56E}">
      <dsp:nvSpPr>
        <dsp:cNvPr id="0" name=""/>
        <dsp:cNvSpPr/>
      </dsp:nvSpPr>
      <dsp:spPr>
        <a:xfrm>
          <a:off x="0" y="1966357"/>
          <a:ext cx="2710593" cy="893798"/>
        </a:xfrm>
        <a:prstGeom prst="roundRect">
          <a:avLst/>
        </a:prstGeom>
        <a:gradFill rotWithShape="0">
          <a:gsLst>
            <a:gs pos="0">
              <a:srgbClr val="9FC9E5"/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99000">
              <a:schemeClr val="bg1"/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40970" tIns="70485" rIns="140970" bIns="70485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Speed</a:t>
          </a:r>
        </a:p>
      </dsp:txBody>
      <dsp:txXfrm>
        <a:off x="43632" y="2009989"/>
        <a:ext cx="2623329" cy="80653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94D6B8-1010-2842-B472-C257C96F3947}">
      <dsp:nvSpPr>
        <dsp:cNvPr id="0" name=""/>
        <dsp:cNvSpPr/>
      </dsp:nvSpPr>
      <dsp:spPr>
        <a:xfrm>
          <a:off x="3206263" y="0"/>
          <a:ext cx="4809396" cy="1059529"/>
        </a:xfrm>
        <a:prstGeom prst="rightArrow">
          <a:avLst>
            <a:gd name="adj1" fmla="val 75000"/>
            <a:gd name="adj2" fmla="val 50000"/>
          </a:avLst>
        </a:prstGeom>
        <a:noFill/>
        <a:ln w="25400" cap="flat" cmpd="sng" algn="ctr">
          <a:solidFill>
            <a:schemeClr val="bg1">
              <a:lumMod val="6500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233363" lvl="1" indent="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Courier New" panose="02070309020205020404" pitchFamily="49" charset="0"/>
            <a:buNone/>
            <a:tabLst>
              <a:tab pos="2566988" algn="l"/>
            </a:tabLst>
          </a:pPr>
          <a:r>
            <a:rPr lang="en-IN" sz="1200" b="0" i="0" u="none" kern="12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rPr>
            <a:t>Data volumes involved in </a:t>
          </a:r>
          <a:r>
            <a:rPr lang="en-IN" sz="1200" b="1" i="0" u="none" kern="12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rPr>
            <a:t>EHT imaging </a:t>
          </a:r>
          <a:r>
            <a:rPr lang="en-IN" sz="1200" b="0" i="0" u="none" kern="12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rPr>
            <a:t>were of the order of </a:t>
          </a:r>
          <a:r>
            <a:rPr lang="en-IN" sz="1200" b="1" i="0" u="none" kern="12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rPr>
            <a:t>~350 Terabytes </a:t>
          </a:r>
          <a:r>
            <a:rPr lang="en-IN" sz="1200" b="0" i="0" u="none" kern="12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rPr>
            <a:t>per day!</a:t>
          </a:r>
          <a:endParaRPr lang="en-US" sz="1200" b="0" i="0" kern="1200" dirty="0">
            <a:latin typeface="Open Sans Light" panose="020B0306030504020204" pitchFamily="34" charset="0"/>
            <a:ea typeface="Open Sans Light" panose="020B0306030504020204" pitchFamily="34" charset="0"/>
            <a:cs typeface="Open Sans Light" panose="020B0306030504020204" pitchFamily="34" charset="0"/>
          </a:endParaRPr>
        </a:p>
      </dsp:txBody>
      <dsp:txXfrm>
        <a:off x="3206263" y="132441"/>
        <a:ext cx="4412073" cy="794647"/>
      </dsp:txXfrm>
    </dsp:sp>
    <dsp:sp modelId="{05927330-46D1-F54C-95EC-3E5FF98C0EF7}">
      <dsp:nvSpPr>
        <dsp:cNvPr id="0" name=""/>
        <dsp:cNvSpPr/>
      </dsp:nvSpPr>
      <dsp:spPr>
        <a:xfrm>
          <a:off x="0" y="0"/>
          <a:ext cx="3206264" cy="1059529"/>
        </a:xfrm>
        <a:prstGeom prst="roundRect">
          <a:avLst/>
        </a:prstGeom>
        <a:gradFill rotWithShape="0">
          <a:gsLst>
            <a:gs pos="0">
              <a:srgbClr val="9FC9E5"/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99000">
              <a:schemeClr val="bg1"/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48590" tIns="74295" rIns="148590" bIns="74295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b="0" i="0" kern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Scale</a:t>
          </a:r>
        </a:p>
      </dsp:txBody>
      <dsp:txXfrm>
        <a:off x="51722" y="51722"/>
        <a:ext cx="3102820" cy="956085"/>
      </dsp:txXfrm>
    </dsp:sp>
    <dsp:sp modelId="{69E1E665-973B-764F-AF60-29EB4398D7E3}">
      <dsp:nvSpPr>
        <dsp:cNvPr id="0" name=""/>
        <dsp:cNvSpPr/>
      </dsp:nvSpPr>
      <dsp:spPr>
        <a:xfrm>
          <a:off x="3206263" y="1165483"/>
          <a:ext cx="4809396" cy="1059529"/>
        </a:xfrm>
        <a:prstGeom prst="rightArrow">
          <a:avLst>
            <a:gd name="adj1" fmla="val 75000"/>
            <a:gd name="adj2" fmla="val 50000"/>
          </a:avLst>
        </a:prstGeom>
        <a:noFill/>
        <a:ln w="25400" cap="flat" cmpd="sng" algn="ctr">
          <a:solidFill>
            <a:schemeClr val="bg1">
              <a:lumMod val="6500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179388" lvl="1" indent="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  <a:tabLst/>
          </a:pPr>
          <a:r>
            <a:rPr lang="en-IN" sz="1200" b="1" i="0" u="none" kern="12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rPr>
            <a:t>Data correlation from 8 telescopes </a:t>
          </a:r>
          <a:r>
            <a:rPr lang="en-IN" sz="1200" b="0" i="0" u="none" kern="12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rPr>
            <a:t>located across the globe with recorded data synchronization using atomic clocks</a:t>
          </a:r>
          <a:endParaRPr lang="en-US" sz="1200" b="0" i="0" kern="1200" dirty="0">
            <a:latin typeface="Open Sans Light" panose="020B0306030504020204" pitchFamily="34" charset="0"/>
            <a:ea typeface="Open Sans Light" panose="020B0306030504020204" pitchFamily="34" charset="0"/>
            <a:cs typeface="Open Sans Light" panose="020B0306030504020204" pitchFamily="34" charset="0"/>
          </a:endParaRPr>
        </a:p>
      </dsp:txBody>
      <dsp:txXfrm>
        <a:off x="3206263" y="1297924"/>
        <a:ext cx="4412073" cy="794647"/>
      </dsp:txXfrm>
    </dsp:sp>
    <dsp:sp modelId="{08C47E4B-BD26-3A4D-867D-780EB07AB557}">
      <dsp:nvSpPr>
        <dsp:cNvPr id="0" name=""/>
        <dsp:cNvSpPr/>
      </dsp:nvSpPr>
      <dsp:spPr>
        <a:xfrm>
          <a:off x="0" y="1165483"/>
          <a:ext cx="3206264" cy="1059529"/>
        </a:xfrm>
        <a:prstGeom prst="roundRect">
          <a:avLst/>
        </a:prstGeom>
        <a:gradFill rotWithShape="0">
          <a:gsLst>
            <a:gs pos="0">
              <a:srgbClr val="9FC9E5"/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99000">
              <a:schemeClr val="bg1"/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48590" tIns="74295" rIns="148590" bIns="74295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b="0" i="0" kern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Complexity</a:t>
          </a:r>
        </a:p>
      </dsp:txBody>
      <dsp:txXfrm>
        <a:off x="51722" y="1217205"/>
        <a:ext cx="3102820" cy="956085"/>
      </dsp:txXfrm>
    </dsp:sp>
    <dsp:sp modelId="{12BF8561-E774-6641-8EAE-A1F63EA0BC3C}">
      <dsp:nvSpPr>
        <dsp:cNvPr id="0" name=""/>
        <dsp:cNvSpPr/>
      </dsp:nvSpPr>
      <dsp:spPr>
        <a:xfrm>
          <a:off x="3206263" y="2330965"/>
          <a:ext cx="4809396" cy="1059529"/>
        </a:xfrm>
        <a:prstGeom prst="rightArrow">
          <a:avLst>
            <a:gd name="adj1" fmla="val 75000"/>
            <a:gd name="adj2" fmla="val 50000"/>
          </a:avLst>
        </a:prstGeom>
        <a:noFill/>
        <a:ln w="25400" cap="flat" cmpd="sng" algn="ctr">
          <a:solidFill>
            <a:schemeClr val="bg1">
              <a:lumMod val="6500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179388" lvl="1" indent="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  <a:tabLst/>
          </a:pPr>
          <a:r>
            <a:rPr lang="en-IN" sz="1200" b="1" i="0" u="none" kern="12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rPr>
            <a:t>Fast analysis capability to quickly image, </a:t>
          </a:r>
          <a:r>
            <a:rPr lang="en-IN" sz="1200" b="0" i="0" u="none" kern="12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rPr>
            <a:t>manipulate datasets with newer corrections, insights gained during dataset reductions and processing phases</a:t>
          </a:r>
          <a:endParaRPr lang="en-US" sz="1200" b="0" i="0" kern="1200" dirty="0">
            <a:latin typeface="Open Sans Light" panose="020B0306030504020204" pitchFamily="34" charset="0"/>
            <a:ea typeface="Open Sans Light" panose="020B0306030504020204" pitchFamily="34" charset="0"/>
            <a:cs typeface="Open Sans Light" panose="020B0306030504020204" pitchFamily="34" charset="0"/>
          </a:endParaRPr>
        </a:p>
      </dsp:txBody>
      <dsp:txXfrm>
        <a:off x="3206263" y="2463406"/>
        <a:ext cx="4412073" cy="794647"/>
      </dsp:txXfrm>
    </dsp:sp>
    <dsp:sp modelId="{6788D197-F9E2-DF43-B6A3-0A516B4CF56E}">
      <dsp:nvSpPr>
        <dsp:cNvPr id="0" name=""/>
        <dsp:cNvSpPr/>
      </dsp:nvSpPr>
      <dsp:spPr>
        <a:xfrm>
          <a:off x="0" y="2330965"/>
          <a:ext cx="3206264" cy="1059529"/>
        </a:xfrm>
        <a:prstGeom prst="roundRect">
          <a:avLst/>
        </a:prstGeom>
        <a:gradFill rotWithShape="0">
          <a:gsLst>
            <a:gs pos="0">
              <a:srgbClr val="9FC9E5"/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99000">
              <a:schemeClr val="bg1"/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48590" tIns="74295" rIns="148590" bIns="74295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b="0" i="0" kern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Speed</a:t>
          </a:r>
        </a:p>
      </dsp:txBody>
      <dsp:txXfrm>
        <a:off x="51722" y="2382687"/>
        <a:ext cx="3102820" cy="95608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94D6B8-1010-2842-B472-C257C96F3947}">
      <dsp:nvSpPr>
        <dsp:cNvPr id="0" name=""/>
        <dsp:cNvSpPr/>
      </dsp:nvSpPr>
      <dsp:spPr>
        <a:xfrm>
          <a:off x="3206263" y="0"/>
          <a:ext cx="4809396" cy="1059529"/>
        </a:xfrm>
        <a:prstGeom prst="rightArrow">
          <a:avLst>
            <a:gd name="adj1" fmla="val 75000"/>
            <a:gd name="adj2" fmla="val 50000"/>
          </a:avLst>
        </a:prstGeom>
        <a:noFill/>
        <a:ln w="25400" cap="flat" cmpd="sng" algn="ctr">
          <a:solidFill>
            <a:schemeClr val="bg1">
              <a:lumMod val="6500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233363" lvl="1" indent="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Courier New" panose="02070309020205020404" pitchFamily="49" charset="0"/>
            <a:buNone/>
            <a:tabLst>
              <a:tab pos="2566988" algn="l"/>
            </a:tabLst>
          </a:pPr>
          <a:r>
            <a:rPr lang="en-IN" sz="1200" b="0" i="0" u="none" kern="12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rPr>
            <a:t>The observational Data volumes involved in LIGO Gravitational Wave project were of the order of </a:t>
          </a:r>
          <a:r>
            <a:rPr lang="en-IN" sz="1200" b="1" i="0" u="none" kern="12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rPr>
            <a:t>Terabytes per day </a:t>
          </a:r>
          <a:r>
            <a:rPr lang="en-IN" sz="1200" b="0" i="0" u="none" kern="12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rPr>
            <a:t>which is a huge computational challenge that NumPy addressed .</a:t>
          </a:r>
          <a:endParaRPr lang="en-US" sz="1200" b="0" i="0" kern="1200" dirty="0">
            <a:latin typeface="Open Sans Light" panose="020B0306030504020204" pitchFamily="34" charset="0"/>
            <a:ea typeface="Open Sans Light" panose="020B0306030504020204" pitchFamily="34" charset="0"/>
            <a:cs typeface="Open Sans Light" panose="020B0306030504020204" pitchFamily="34" charset="0"/>
          </a:endParaRPr>
        </a:p>
      </dsp:txBody>
      <dsp:txXfrm>
        <a:off x="3206263" y="132441"/>
        <a:ext cx="4412073" cy="794647"/>
      </dsp:txXfrm>
    </dsp:sp>
    <dsp:sp modelId="{05927330-46D1-F54C-95EC-3E5FF98C0EF7}">
      <dsp:nvSpPr>
        <dsp:cNvPr id="0" name=""/>
        <dsp:cNvSpPr/>
      </dsp:nvSpPr>
      <dsp:spPr>
        <a:xfrm>
          <a:off x="0" y="0"/>
          <a:ext cx="3206264" cy="1059529"/>
        </a:xfrm>
        <a:prstGeom prst="roundRect">
          <a:avLst/>
        </a:prstGeom>
        <a:gradFill rotWithShape="0">
          <a:gsLst>
            <a:gs pos="0">
              <a:srgbClr val="9FC9E5"/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99000">
              <a:schemeClr val="bg1"/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48590" tIns="74295" rIns="148590" bIns="74295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b="0" i="0" kern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Scale</a:t>
          </a:r>
        </a:p>
      </dsp:txBody>
      <dsp:txXfrm>
        <a:off x="51722" y="51722"/>
        <a:ext cx="3102820" cy="956085"/>
      </dsp:txXfrm>
    </dsp:sp>
    <dsp:sp modelId="{69E1E665-973B-764F-AF60-29EB4398D7E3}">
      <dsp:nvSpPr>
        <dsp:cNvPr id="0" name=""/>
        <dsp:cNvSpPr/>
      </dsp:nvSpPr>
      <dsp:spPr>
        <a:xfrm>
          <a:off x="3206263" y="1165483"/>
          <a:ext cx="4809396" cy="1059529"/>
        </a:xfrm>
        <a:prstGeom prst="rightArrow">
          <a:avLst>
            <a:gd name="adj1" fmla="val 75000"/>
            <a:gd name="adj2" fmla="val 50000"/>
          </a:avLst>
        </a:prstGeom>
        <a:noFill/>
        <a:ln w="25400" cap="flat" cmpd="sng" algn="ctr">
          <a:solidFill>
            <a:schemeClr val="bg1">
              <a:lumMod val="6500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179388" lvl="1" indent="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  <a:tabLst/>
          </a:pPr>
          <a:r>
            <a:rPr lang="en-IN" sz="1200" b="1" i="0" u="none" kern="12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rPr>
            <a:t>Numerical relativity computations </a:t>
          </a:r>
          <a:r>
            <a:rPr lang="en-IN" sz="1200" b="0" i="0" u="none" kern="12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rPr>
            <a:t>are fairly </a:t>
          </a:r>
          <a:r>
            <a:rPr lang="en-IN" sz="1200" b="1" i="0" u="none" kern="12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rPr>
            <a:t>complex</a:t>
          </a:r>
          <a:r>
            <a:rPr lang="en-IN" sz="1200" b="0" i="0" u="none" kern="12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rPr>
            <a:t> and figuring out Gravitational Wave signature is like finding a needle in a haystack</a:t>
          </a:r>
          <a:endParaRPr lang="en-US" sz="1200" b="0" i="0" kern="1200" dirty="0">
            <a:latin typeface="Open Sans Light" panose="020B0306030504020204" pitchFamily="34" charset="0"/>
            <a:ea typeface="Open Sans Light" panose="020B0306030504020204" pitchFamily="34" charset="0"/>
            <a:cs typeface="Open Sans Light" panose="020B0306030504020204" pitchFamily="34" charset="0"/>
          </a:endParaRPr>
        </a:p>
      </dsp:txBody>
      <dsp:txXfrm>
        <a:off x="3206263" y="1297924"/>
        <a:ext cx="4412073" cy="794647"/>
      </dsp:txXfrm>
    </dsp:sp>
    <dsp:sp modelId="{08C47E4B-BD26-3A4D-867D-780EB07AB557}">
      <dsp:nvSpPr>
        <dsp:cNvPr id="0" name=""/>
        <dsp:cNvSpPr/>
      </dsp:nvSpPr>
      <dsp:spPr>
        <a:xfrm>
          <a:off x="0" y="1165483"/>
          <a:ext cx="3206264" cy="1059529"/>
        </a:xfrm>
        <a:prstGeom prst="roundRect">
          <a:avLst/>
        </a:prstGeom>
        <a:gradFill rotWithShape="0">
          <a:gsLst>
            <a:gs pos="0">
              <a:srgbClr val="9FC9E5"/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99000">
              <a:schemeClr val="bg1"/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48590" tIns="74295" rIns="148590" bIns="74295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b="0" i="0" kern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Complexity</a:t>
          </a:r>
        </a:p>
      </dsp:txBody>
      <dsp:txXfrm>
        <a:off x="51722" y="1217205"/>
        <a:ext cx="3102820" cy="956085"/>
      </dsp:txXfrm>
    </dsp:sp>
    <dsp:sp modelId="{12BF8561-E774-6641-8EAE-A1F63EA0BC3C}">
      <dsp:nvSpPr>
        <dsp:cNvPr id="0" name=""/>
        <dsp:cNvSpPr/>
      </dsp:nvSpPr>
      <dsp:spPr>
        <a:xfrm>
          <a:off x="3206263" y="2330965"/>
          <a:ext cx="4809396" cy="1059529"/>
        </a:xfrm>
        <a:prstGeom prst="rightArrow">
          <a:avLst>
            <a:gd name="adj1" fmla="val 75000"/>
            <a:gd name="adj2" fmla="val 50000"/>
          </a:avLst>
        </a:prstGeom>
        <a:noFill/>
        <a:ln w="25400" cap="flat" cmpd="sng" algn="ctr">
          <a:solidFill>
            <a:schemeClr val="bg1">
              <a:lumMod val="6500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179388" lvl="1" indent="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  <a:tabLst/>
          </a:pPr>
          <a:r>
            <a:rPr lang="en-IN" sz="1200" b="1" i="0" u="none" kern="12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rPr>
            <a:t>Visualization</a:t>
          </a:r>
          <a:r>
            <a:rPr lang="en-IN" sz="1200" b="0" i="0" u="none" kern="12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rPr>
            <a:t> requires fast number crunching in order to present data visually such that scientists can make sense out of millions of numbers!</a:t>
          </a:r>
          <a:endParaRPr lang="en-US" sz="1200" b="0" i="0" kern="1200" dirty="0">
            <a:latin typeface="Open Sans Light" panose="020B0306030504020204" pitchFamily="34" charset="0"/>
            <a:ea typeface="Open Sans Light" panose="020B0306030504020204" pitchFamily="34" charset="0"/>
            <a:cs typeface="Open Sans Light" panose="020B0306030504020204" pitchFamily="34" charset="0"/>
          </a:endParaRPr>
        </a:p>
      </dsp:txBody>
      <dsp:txXfrm>
        <a:off x="3206263" y="2463406"/>
        <a:ext cx="4412073" cy="794647"/>
      </dsp:txXfrm>
    </dsp:sp>
    <dsp:sp modelId="{6788D197-F9E2-DF43-B6A3-0A516B4CF56E}">
      <dsp:nvSpPr>
        <dsp:cNvPr id="0" name=""/>
        <dsp:cNvSpPr/>
      </dsp:nvSpPr>
      <dsp:spPr>
        <a:xfrm>
          <a:off x="0" y="2330965"/>
          <a:ext cx="3206264" cy="1059529"/>
        </a:xfrm>
        <a:prstGeom prst="roundRect">
          <a:avLst/>
        </a:prstGeom>
        <a:gradFill rotWithShape="0">
          <a:gsLst>
            <a:gs pos="0">
              <a:srgbClr val="9FC9E5"/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99000">
              <a:schemeClr val="bg1"/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48590" tIns="74295" rIns="148590" bIns="74295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b="0" i="0" kern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Agility</a:t>
          </a:r>
        </a:p>
      </dsp:txBody>
      <dsp:txXfrm>
        <a:off x="51722" y="2382687"/>
        <a:ext cx="3102820" cy="95608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94D6B8-1010-2842-B472-C257C96F3947}">
      <dsp:nvSpPr>
        <dsp:cNvPr id="0" name=""/>
        <dsp:cNvSpPr/>
      </dsp:nvSpPr>
      <dsp:spPr>
        <a:xfrm>
          <a:off x="3206263" y="413"/>
          <a:ext cx="4809396" cy="1614127"/>
        </a:xfrm>
        <a:prstGeom prst="rightArrow">
          <a:avLst>
            <a:gd name="adj1" fmla="val 75000"/>
            <a:gd name="adj2" fmla="val 50000"/>
          </a:avLst>
        </a:prstGeom>
        <a:noFill/>
        <a:ln w="25400" cap="flat" cmpd="sng" algn="ctr">
          <a:solidFill>
            <a:schemeClr val="bg1">
              <a:lumMod val="6500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233363" lvl="1" indent="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Courier New" panose="02070309020205020404" pitchFamily="49" charset="0"/>
            <a:buNone/>
            <a:tabLst>
              <a:tab pos="2566988" algn="l"/>
            </a:tabLst>
          </a:pPr>
          <a:r>
            <a:rPr lang="en-IN" sz="1200" b="1" i="0" u="none" kern="12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rPr>
            <a:t>Speed</a:t>
          </a:r>
          <a:r>
            <a:rPr lang="en-IN" sz="1200" b="0" i="0" u="none" kern="12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rPr>
            <a:t> and </a:t>
          </a:r>
          <a:r>
            <a:rPr lang="en-IN" sz="1200" b="1" i="0" u="none" kern="12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rPr>
            <a:t>agility</a:t>
          </a:r>
          <a:r>
            <a:rPr lang="en-IN" sz="1200" b="0" i="0" u="none" kern="12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rPr>
            <a:t> of data analysis is of essence in Cricket, especially real time game analytics  that involve cricket statistics, decision points and outcome prediction.</a:t>
          </a:r>
          <a:endParaRPr lang="en-US" sz="1200" b="0" i="0" kern="1200" dirty="0">
            <a:latin typeface="Open Sans Light" panose="020B0306030504020204" pitchFamily="34" charset="0"/>
            <a:ea typeface="Open Sans Light" panose="020B0306030504020204" pitchFamily="34" charset="0"/>
            <a:cs typeface="Open Sans Light" panose="020B0306030504020204" pitchFamily="34" charset="0"/>
          </a:endParaRPr>
        </a:p>
      </dsp:txBody>
      <dsp:txXfrm>
        <a:off x="3206263" y="202179"/>
        <a:ext cx="4204098" cy="1210595"/>
      </dsp:txXfrm>
    </dsp:sp>
    <dsp:sp modelId="{05927330-46D1-F54C-95EC-3E5FF98C0EF7}">
      <dsp:nvSpPr>
        <dsp:cNvPr id="0" name=""/>
        <dsp:cNvSpPr/>
      </dsp:nvSpPr>
      <dsp:spPr>
        <a:xfrm>
          <a:off x="0" y="413"/>
          <a:ext cx="3206264" cy="1614127"/>
        </a:xfrm>
        <a:prstGeom prst="roundRect">
          <a:avLst/>
        </a:prstGeom>
        <a:gradFill rotWithShape="0">
          <a:gsLst>
            <a:gs pos="0">
              <a:srgbClr val="9FC9E5"/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99000">
              <a:schemeClr val="bg1"/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56210" tIns="78105" rIns="156210" bIns="78105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b="0" i="0" kern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Speed</a:t>
          </a:r>
        </a:p>
      </dsp:txBody>
      <dsp:txXfrm>
        <a:off x="78795" y="79208"/>
        <a:ext cx="3048674" cy="1456537"/>
      </dsp:txXfrm>
    </dsp:sp>
    <dsp:sp modelId="{69E1E665-973B-764F-AF60-29EB4398D7E3}">
      <dsp:nvSpPr>
        <dsp:cNvPr id="0" name=""/>
        <dsp:cNvSpPr/>
      </dsp:nvSpPr>
      <dsp:spPr>
        <a:xfrm>
          <a:off x="3206263" y="1775954"/>
          <a:ext cx="4809396" cy="1614127"/>
        </a:xfrm>
        <a:prstGeom prst="rightArrow">
          <a:avLst>
            <a:gd name="adj1" fmla="val 75000"/>
            <a:gd name="adj2" fmla="val 50000"/>
          </a:avLst>
        </a:prstGeom>
        <a:noFill/>
        <a:ln w="25400" cap="flat" cmpd="sng" algn="ctr">
          <a:solidFill>
            <a:schemeClr val="bg1">
              <a:lumMod val="6500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179388" lvl="1" indent="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  <a:tabLst/>
          </a:pPr>
          <a:r>
            <a:rPr lang="en-IN" sz="1200" b="1" i="0" u="none" kern="12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rPr>
            <a:t>Predictive Analytics </a:t>
          </a:r>
          <a:r>
            <a:rPr lang="en-IN" sz="1200" b="0" i="0" u="none" kern="12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rPr>
            <a:t>requires complex numerical compute using cricket datasets, combined with real-time game observations, player fitness and </a:t>
          </a:r>
          <a:r>
            <a:rPr lang="en-IN" sz="1200" b="0" i="0" u="none" kern="120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rPr>
            <a:t>game strategies.</a:t>
          </a:r>
          <a:endParaRPr lang="en-US" sz="1200" b="0" i="0" kern="1200" dirty="0">
            <a:latin typeface="Open Sans Light" panose="020B0306030504020204" pitchFamily="34" charset="0"/>
            <a:ea typeface="Open Sans Light" panose="020B0306030504020204" pitchFamily="34" charset="0"/>
            <a:cs typeface="Open Sans Light" panose="020B0306030504020204" pitchFamily="34" charset="0"/>
          </a:endParaRPr>
        </a:p>
      </dsp:txBody>
      <dsp:txXfrm>
        <a:off x="3206263" y="1977720"/>
        <a:ext cx="4204098" cy="1210595"/>
      </dsp:txXfrm>
    </dsp:sp>
    <dsp:sp modelId="{08C47E4B-BD26-3A4D-867D-780EB07AB557}">
      <dsp:nvSpPr>
        <dsp:cNvPr id="0" name=""/>
        <dsp:cNvSpPr/>
      </dsp:nvSpPr>
      <dsp:spPr>
        <a:xfrm>
          <a:off x="0" y="1775954"/>
          <a:ext cx="3206264" cy="1614127"/>
        </a:xfrm>
        <a:prstGeom prst="roundRect">
          <a:avLst/>
        </a:prstGeom>
        <a:gradFill rotWithShape="0">
          <a:gsLst>
            <a:gs pos="0">
              <a:srgbClr val="9FC9E5"/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99000">
              <a:schemeClr val="bg1"/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56210" tIns="78105" rIns="156210" bIns="78105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b="0" i="0" kern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Numerical Analysis</a:t>
          </a:r>
        </a:p>
      </dsp:txBody>
      <dsp:txXfrm>
        <a:off x="78795" y="1854749"/>
        <a:ext cx="3048674" cy="145653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BendingPictureCaptionList">
  <dgm:title val=""/>
  <dgm:desc val=""/>
  <dgm:catLst>
    <dgm:cat type="picture" pri="9000"/>
    <dgm:cat type="pictureconvert" pri="9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w" fact="1.11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9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if>
          <dgm:else name="Name6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2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else>
        </dgm:choose>
        <dgm:layoutNode name="rect1" styleLbl="b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wedgeRectCallout1" styleLbl="node1">
          <dgm:varLst>
            <dgm:bulletEnabled val="1"/>
          </dgm:varLst>
          <dgm:alg type="tx"/>
          <dgm:choose name="Name7">
            <dgm:if name="Name8" func="var" arg="dir" op="equ" val="norm">
              <dgm:shape xmlns:r="http://schemas.openxmlformats.org/officeDocument/2006/relationships" type="wedgeRectCallout" r:blip="">
                <dgm:adjLst>
                  <dgm:adj idx="1" val="0.2025"/>
                  <dgm:adj idx="2" val="-0.607"/>
                </dgm:adjLst>
              </dgm:shape>
            </dgm:if>
            <dgm:else name="Name9">
              <dgm:shape xmlns:r="http://schemas.openxmlformats.org/officeDocument/2006/relationships" type="wedgeRectCallout" r:blip="">
                <dgm:adjLst>
                  <dgm:adj idx="1" val="-0.2025"/>
                  <dgm:adj idx="2" val="-0.607"/>
                </dgm:adjLst>
              </dgm:shape>
            </dgm:else>
          </dgm:choos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21DA88-5516-4F42-A6F6-ED69ECF92522}" type="datetimeFigureOut">
              <a:rPr lang="en-US" smtClean="0"/>
              <a:t>5/15/20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70674D-C7AA-B54F-BDDD-2D8DB36FC2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1675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iscovery.hgdata.com/product/numpy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iscovery.hgdata.com/product/numpy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70674D-C7AA-B54F-BDDD-2D8DB36FC21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6179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70674D-C7AA-B54F-BDDD-2D8DB36FC21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8548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70674D-C7AA-B54F-BDDD-2D8DB36FC21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3160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70674D-C7AA-B54F-BDDD-2D8DB36FC21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6496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Paper reference https://</a:t>
            </a:r>
            <a:r>
              <a:rPr lang="en-US" dirty="0" err="1"/>
              <a:t>iopscience.iop.org</a:t>
            </a:r>
            <a:r>
              <a:rPr lang="en-US" dirty="0"/>
              <a:t>/article/10.3847/2041-8213/ab0c57/meta</a:t>
            </a:r>
          </a:p>
          <a:p>
            <a:r>
              <a:rPr lang="en-US" dirty="0"/>
              <a:t>Image source https://</a:t>
            </a:r>
            <a:r>
              <a:rPr lang="en-US" dirty="0" err="1"/>
              <a:t>becominghuman.ai</a:t>
            </a:r>
            <a:r>
              <a:rPr lang="en-US" dirty="0"/>
              <a:t>/step-by-step-black-hole-image-86b79377176e </a:t>
            </a:r>
          </a:p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aasnova.org</a:t>
            </a:r>
            <a:r>
              <a:rPr lang="en-US" dirty="0"/>
              <a:t>/2018/09/24/planning-for-images-of-a-black-hole/</a:t>
            </a:r>
          </a:p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/>
              <a:t>=xAbJkn4uRL4 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70674D-C7AA-B54F-BDDD-2D8DB36FC21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5618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Companies that use NumPy </a:t>
            </a:r>
            <a:r>
              <a:rPr lang="en-US" dirty="0">
                <a:hlinkClick r:id="rId3"/>
              </a:rPr>
              <a:t>https://discovery.hgdata.com/product/numpy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70674D-C7AA-B54F-BDDD-2D8DB36FC21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8912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Companies that use NumPy </a:t>
            </a:r>
            <a:r>
              <a:rPr lang="en-US" dirty="0">
                <a:hlinkClick r:id="rId3"/>
              </a:rPr>
              <a:t>https://discovery.hgdata.com/product/numpy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70674D-C7AA-B54F-BDDD-2D8DB36FC21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2624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slide was lost due to </a:t>
            </a:r>
            <a:r>
              <a:rPr lang="en-US" dirty="0" err="1"/>
              <a:t>powerpoint</a:t>
            </a:r>
            <a:r>
              <a:rPr lang="en-US" dirty="0"/>
              <a:t> deck corruption. Too large in size and disk encryption is causing some issues. Thank God for Time Machine, restored the copy from yesterday but lost the actual picture – thankfully I had taken </a:t>
            </a:r>
            <a:r>
              <a:rPr lang="en-US"/>
              <a:t>a screenshot.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70674D-C7AA-B54F-BDDD-2D8DB36FC21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4731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D1D542-FA6F-DA45-AFD2-4164E47C06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030BBE-5F73-3847-A289-D12C5FE365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1717B2-F28E-EC43-97AE-8EA273460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31A66-7AD9-6741-B27B-AACB228F4134}" type="datetimeFigureOut">
              <a:rPr lang="en-US" smtClean="0"/>
              <a:t>5/15/20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64E1F2-299E-B44F-A263-0AAD14757D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F43064-E24B-FF44-80B0-8316A95123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9BC59-B544-484E-B7EB-195D7AEB2C4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21399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6CB7EE-B026-7344-B567-57908F979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CE12CB-710E-C04D-8E7D-36907C8EFE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68BA50-CB2C-7946-93B8-8D1002E903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31A66-7AD9-6741-B27B-AACB228F4134}" type="datetimeFigureOut">
              <a:rPr lang="en-US" smtClean="0"/>
              <a:t>5/15/20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43A4CA-F25B-114E-91CE-E0F90A561C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B34212-27C7-274D-BF72-7C485946A5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9BC59-B544-484E-B7EB-195D7AEB2C4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4510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2F3DF5F-7FC9-9B41-8843-45FAB876C8B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FBEBB2-6580-F84C-B062-6F0F1F28F2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B50B9D-B176-3542-948A-DDE86DFD45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31A66-7AD9-6741-B27B-AACB228F4134}" type="datetimeFigureOut">
              <a:rPr lang="en-US" smtClean="0"/>
              <a:t>5/15/20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5132C6-BF1A-7143-9619-4D267F2B7A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D6B32D-620E-0A47-B450-AC5C766672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9BC59-B544-484E-B7EB-195D7AEB2C4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42466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DF4DFF-3770-EE45-9F13-471DD3E07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E0A1EB-09AD-2C4A-8189-CB9622269C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EEA5B4-216F-2A42-8B00-2B990C891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31A66-7AD9-6741-B27B-AACB228F4134}" type="datetimeFigureOut">
              <a:rPr lang="en-US" smtClean="0"/>
              <a:t>5/15/20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83CC32-AF79-6E46-B96F-87558428D8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B9CB99-36ED-D24B-BE97-E2A592EDB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9BC59-B544-484E-B7EB-195D7AEB2C4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64480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59C327-F25E-6A4F-A009-9F470C82C6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5EEBC0-5423-C84F-A16C-E7A97CDA31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3407DA-BCD4-4C45-B85C-5DD428E6A3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31A66-7AD9-6741-B27B-AACB228F4134}" type="datetimeFigureOut">
              <a:rPr lang="en-US" smtClean="0"/>
              <a:t>5/15/20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ABAB07-013E-BE49-B38C-8A1B470483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16E2F7-934A-084A-9BE6-0AE4F7F436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9BC59-B544-484E-B7EB-195D7AEB2C4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2020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FDB807-AF2F-1547-8D39-5E3E384ED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11D347-FE66-9B4F-AC70-D47AAFE86F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A777D6E-518D-3D42-A662-00865BF91D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9440E7-95AA-9640-835A-F685548D5B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31A66-7AD9-6741-B27B-AACB228F4134}" type="datetimeFigureOut">
              <a:rPr lang="en-US" smtClean="0"/>
              <a:t>5/15/20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6F0DA0-D44E-7F46-A999-102776F367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997252-4038-3D4E-86FA-5110103E4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9BC59-B544-484E-B7EB-195D7AEB2C4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71342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67529-20F6-174C-B27F-635E2717BE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588DEE-B621-A14D-BA93-C4E41FEFCE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EB97B4-B938-5342-A1E8-E61AE77150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8051A5-EDC4-5345-91FB-9B9C396C0D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C844734-F77F-2C41-9D19-E212D41A5A4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9D852A9-8FEC-134A-A66D-9E9BDAB605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31A66-7AD9-6741-B27B-AACB228F4134}" type="datetimeFigureOut">
              <a:rPr lang="en-US" smtClean="0"/>
              <a:t>5/15/20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5060A36-4B03-D947-BA67-5E4517AE1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416704D-62F4-6B45-AD11-C75331858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9BC59-B544-484E-B7EB-195D7AEB2C4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12832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B687E1-C1FC-E042-9FF0-3377DA4D6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F46FB5B-C8E9-D447-AD2D-E255034CAB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31A66-7AD9-6741-B27B-AACB228F4134}" type="datetimeFigureOut">
              <a:rPr lang="en-US" smtClean="0"/>
              <a:t>5/15/20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2FA637-64CB-F24A-8AE3-7F3D2D5B4B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64EA77-FA4B-8946-B8A4-50593FAC2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9BC59-B544-484E-B7EB-195D7AEB2C4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3760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7A7DD5-40F2-6C47-A94D-BB4FE18B2D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31A66-7AD9-6741-B27B-AACB228F4134}" type="datetimeFigureOut">
              <a:rPr lang="en-US" smtClean="0"/>
              <a:t>5/15/20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27FC81-5AAE-B240-A4D7-CABB75F43A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A27052-00C0-5F43-8974-E408DB2994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9BC59-B544-484E-B7EB-195D7AEB2C4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99311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0206E-A90F-C346-BCDB-4B5DF104CB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46D0A7-84CF-BF46-B85D-0AB3A79B11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988D19-DA58-FB40-8A8A-823B1171C1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80B7B9-938D-3948-9889-306AE60AC5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31A66-7AD9-6741-B27B-AACB228F4134}" type="datetimeFigureOut">
              <a:rPr lang="en-US" smtClean="0"/>
              <a:t>5/15/20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4C78B6-456A-3C49-B27D-DCC6019C7B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8CBE94-1F07-184B-BAB7-0A887CA30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9BC59-B544-484E-B7EB-195D7AEB2C4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38040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AA22AA-0C9B-7F48-83F8-AB7273816F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FA8D867-C32D-7B4D-BC1A-8EF57671F52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624923-5D98-B543-AEFD-9525F5B585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D3B14E-06D4-5E46-8D8C-B5794807A7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31A66-7AD9-6741-B27B-AACB228F4134}" type="datetimeFigureOut">
              <a:rPr lang="en-US" smtClean="0"/>
              <a:t>5/15/20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3A5FD9-1363-2743-8ACA-3F361B7E6F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0C5CB4-AC4A-9242-9144-2788B40CC0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9BC59-B544-484E-B7EB-195D7AEB2C4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90660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69E4CE1-5FA3-264D-BC41-5E59A5D67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724B81-4524-D043-819F-6DF41DB851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9BBE1A-7A99-6245-85C3-E53641D9307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E31A66-7AD9-6741-B27B-AACB228F4134}" type="datetimeFigureOut">
              <a:rPr lang="en-US" smtClean="0"/>
              <a:t>5/15/20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E93043-146A-7B49-AA38-3D952229A9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02EDD9-097A-7D40-B32E-019AD107DE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F9BC59-B544-484E-B7EB-195D7AEB2C4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50254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0.png"/><Relationship Id="rId18" Type="http://schemas.openxmlformats.org/officeDocument/2006/relationships/image" Target="../media/image44.png"/><Relationship Id="rId3" Type="http://schemas.openxmlformats.org/officeDocument/2006/relationships/image" Target="../media/image4.png"/><Relationship Id="rId21" Type="http://schemas.openxmlformats.org/officeDocument/2006/relationships/image" Target="../media/image46.png"/><Relationship Id="rId7" Type="http://schemas.openxmlformats.org/officeDocument/2006/relationships/image" Target="../media/image38.png"/><Relationship Id="rId12" Type="http://schemas.openxmlformats.org/officeDocument/2006/relationships/image" Target="../media/image13.png"/><Relationship Id="rId17" Type="http://schemas.openxmlformats.org/officeDocument/2006/relationships/image" Target="../media/image43.png"/><Relationship Id="rId2" Type="http://schemas.openxmlformats.org/officeDocument/2006/relationships/image" Target="../media/image3.png"/><Relationship Id="rId16" Type="http://schemas.openxmlformats.org/officeDocument/2006/relationships/image" Target="../media/image42.png"/><Relationship Id="rId20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image" Target="../media/image12.png"/><Relationship Id="rId5" Type="http://schemas.openxmlformats.org/officeDocument/2006/relationships/image" Target="../media/image7.png"/><Relationship Id="rId15" Type="http://schemas.openxmlformats.org/officeDocument/2006/relationships/image" Target="../media/image8.png"/><Relationship Id="rId10" Type="http://schemas.openxmlformats.org/officeDocument/2006/relationships/image" Target="../media/image11.png"/><Relationship Id="rId19" Type="http://schemas.openxmlformats.org/officeDocument/2006/relationships/image" Target="../media/image45.png"/><Relationship Id="rId4" Type="http://schemas.openxmlformats.org/officeDocument/2006/relationships/image" Target="../media/image6.png"/><Relationship Id="rId9" Type="http://schemas.openxmlformats.org/officeDocument/2006/relationships/image" Target="../media/image10.png"/><Relationship Id="rId14" Type="http://schemas.openxmlformats.org/officeDocument/2006/relationships/image" Target="../media/image4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42.png"/><Relationship Id="rId18" Type="http://schemas.openxmlformats.org/officeDocument/2006/relationships/image" Target="../media/image45.png"/><Relationship Id="rId3" Type="http://schemas.openxmlformats.org/officeDocument/2006/relationships/image" Target="../media/image4.png"/><Relationship Id="rId21" Type="http://schemas.openxmlformats.org/officeDocument/2006/relationships/image" Target="../media/image40.png"/><Relationship Id="rId7" Type="http://schemas.openxmlformats.org/officeDocument/2006/relationships/image" Target="../media/image9.png"/><Relationship Id="rId12" Type="http://schemas.openxmlformats.org/officeDocument/2006/relationships/image" Target="../media/image37.png"/><Relationship Id="rId17" Type="http://schemas.openxmlformats.org/officeDocument/2006/relationships/image" Target="../media/image44.png"/><Relationship Id="rId2" Type="http://schemas.openxmlformats.org/officeDocument/2006/relationships/image" Target="../media/image3.png"/><Relationship Id="rId16" Type="http://schemas.openxmlformats.org/officeDocument/2006/relationships/image" Target="../media/image38.png"/><Relationship Id="rId20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41.png"/><Relationship Id="rId10" Type="http://schemas.openxmlformats.org/officeDocument/2006/relationships/image" Target="../media/image12.png"/><Relationship Id="rId19" Type="http://schemas.openxmlformats.org/officeDocument/2006/relationships/image" Target="../media/image46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7.png"/><Relationship Id="rId18" Type="http://schemas.openxmlformats.org/officeDocument/2006/relationships/image" Target="../media/image62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12" Type="http://schemas.openxmlformats.org/officeDocument/2006/relationships/image" Target="../media/image56.png"/><Relationship Id="rId17" Type="http://schemas.openxmlformats.org/officeDocument/2006/relationships/image" Target="../media/image61.png"/><Relationship Id="rId2" Type="http://schemas.openxmlformats.org/officeDocument/2006/relationships/image" Target="../media/image47.png"/><Relationship Id="rId16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11" Type="http://schemas.openxmlformats.org/officeDocument/2006/relationships/image" Target="../media/image40.png"/><Relationship Id="rId5" Type="http://schemas.openxmlformats.org/officeDocument/2006/relationships/image" Target="../media/image50.png"/><Relationship Id="rId15" Type="http://schemas.openxmlformats.org/officeDocument/2006/relationships/image" Target="../media/image59.png"/><Relationship Id="rId10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Relationship Id="rId14" Type="http://schemas.openxmlformats.org/officeDocument/2006/relationships/image" Target="../media/image5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user-images.githubusercontent.com/43481325/77906043-9ced9e80-72ca-11ea-9809-1e0eb396aabb.png" TargetMode="External"/><Relationship Id="rId2" Type="http://schemas.openxmlformats.org/officeDocument/2006/relationships/hyperlink" Target="https://user-images.githubusercontent.com/43481325/77906035-99f2ae00-72ca-11ea-9d3d-c0106767b44b.png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6.png"/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4.png"/><Relationship Id="rId15" Type="http://schemas.openxmlformats.org/officeDocument/2006/relationships/image" Target="../media/image18.png"/><Relationship Id="rId10" Type="http://schemas.openxmlformats.org/officeDocument/2006/relationships/image" Target="../media/image7.png"/><Relationship Id="rId4" Type="http://schemas.openxmlformats.org/officeDocument/2006/relationships/image" Target="../media/image3.png"/><Relationship Id="rId9" Type="http://schemas.openxmlformats.org/officeDocument/2006/relationships/image" Target="../media/image13.png"/><Relationship Id="rId1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6.png"/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4.png"/><Relationship Id="rId15" Type="http://schemas.openxmlformats.org/officeDocument/2006/relationships/image" Target="../media/image18.png"/><Relationship Id="rId10" Type="http://schemas.openxmlformats.org/officeDocument/2006/relationships/image" Target="../media/image7.png"/><Relationship Id="rId4" Type="http://schemas.openxmlformats.org/officeDocument/2006/relationships/image" Target="../media/image3.png"/><Relationship Id="rId9" Type="http://schemas.openxmlformats.org/officeDocument/2006/relationships/image" Target="../media/image13.png"/><Relationship Id="rId1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hyperlink" Target="https://becominghuman.ai/step-by-step-black-hole-image-86b79377176e" TargetMode="External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hyperlink" Target="https://github.com/achael/eht-imaging/" TargetMode="External"/><Relationship Id="rId5" Type="http://schemas.openxmlformats.org/officeDocument/2006/relationships/hyperlink" Target="https://www.jpl.nasa.gov/edu/news/2019/4/19/how-scientists-captured-the-first-image-of-a-black-hole/" TargetMode="External"/><Relationship Id="rId10" Type="http://schemas.openxmlformats.org/officeDocument/2006/relationships/image" Target="../media/image24.png"/><Relationship Id="rId4" Type="http://schemas.openxmlformats.org/officeDocument/2006/relationships/image" Target="../media/image19.png"/><Relationship Id="rId9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github.com/achael/eht-imaging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7135B-98DD-7A45-8112-5067426F38B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NumPy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203830-FBE9-8D4E-B25B-14CACE9B257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Infographics – </a:t>
            </a:r>
            <a:r>
              <a:rPr lang="en-US" i="1" dirty="0"/>
              <a:t>Understanding NumPy better, faster</a:t>
            </a:r>
          </a:p>
        </p:txBody>
      </p:sp>
    </p:spTree>
    <p:extLst>
      <p:ext uri="{BB962C8B-B14F-4D97-AF65-F5344CB8AC3E}">
        <p14:creationId xmlns:p14="http://schemas.microsoft.com/office/powerpoint/2010/main" val="36744954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ACB4B7-0EC5-BE42-98D7-28FFE10D91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E77E6F-9191-794C-943D-26C6070BB6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996"/>
            <a:ext cx="12192000" cy="672400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49B9D22-9A82-2B4D-81AB-4FA2BA60E319}"/>
              </a:ext>
            </a:extLst>
          </p:cNvPr>
          <p:cNvSpPr txBox="1"/>
          <p:nvPr/>
        </p:nvSpPr>
        <p:spPr>
          <a:xfrm>
            <a:off x="9561443" y="66996"/>
            <a:ext cx="22661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BEFORE</a:t>
            </a:r>
          </a:p>
        </p:txBody>
      </p:sp>
    </p:spTree>
    <p:extLst>
      <p:ext uri="{BB962C8B-B14F-4D97-AF65-F5344CB8AC3E}">
        <p14:creationId xmlns:p14="http://schemas.microsoft.com/office/powerpoint/2010/main" val="38639243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6A01036-5B71-0041-B415-0D0B2EE450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469" y="1170992"/>
            <a:ext cx="11171583" cy="518874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41D8564-DC0B-7549-8256-5521330EC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572059" y="291923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/>
              <a:t>Array Computing Landscape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1A8E032-95C3-774B-A18E-ADE2E63DE638}"/>
              </a:ext>
            </a:extLst>
          </p:cNvPr>
          <p:cNvSpPr txBox="1"/>
          <p:nvPr/>
        </p:nvSpPr>
        <p:spPr>
          <a:xfrm>
            <a:off x="9561443" y="66996"/>
            <a:ext cx="22661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AFTER</a:t>
            </a:r>
          </a:p>
        </p:txBody>
      </p:sp>
    </p:spTree>
    <p:extLst>
      <p:ext uri="{BB962C8B-B14F-4D97-AF65-F5344CB8AC3E}">
        <p14:creationId xmlns:p14="http://schemas.microsoft.com/office/powerpoint/2010/main" val="2220320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12569AA-6D82-B64F-B975-8E97F74B9ACC}"/>
              </a:ext>
            </a:extLst>
          </p:cNvPr>
          <p:cNvCxnSpPr>
            <a:cxnSpLocks/>
          </p:cNvCxnSpPr>
          <p:nvPr/>
        </p:nvCxnSpPr>
        <p:spPr>
          <a:xfrm>
            <a:off x="1061073" y="6476212"/>
            <a:ext cx="10200485" cy="7308"/>
          </a:xfrm>
          <a:prstGeom prst="straightConnector1">
            <a:avLst/>
          </a:prstGeom>
          <a:ln w="76200">
            <a:solidFill>
              <a:srgbClr val="00B0F0">
                <a:alpha val="42000"/>
              </a:srgbClr>
            </a:solidFill>
            <a:headEnd type="oval" w="med" len="med"/>
            <a:tailEnd type="stealth" w="lg" len="lg"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0" name="Group 79">
            <a:extLst>
              <a:ext uri="{FF2B5EF4-FFF2-40B4-BE49-F238E27FC236}">
                <a16:creationId xmlns:a16="http://schemas.microsoft.com/office/drawing/2014/main" id="{DA522C5C-A293-4546-925E-8BD5403EF94D}"/>
              </a:ext>
            </a:extLst>
          </p:cNvPr>
          <p:cNvGrpSpPr/>
          <p:nvPr/>
        </p:nvGrpSpPr>
        <p:grpSpPr>
          <a:xfrm>
            <a:off x="1643309" y="593850"/>
            <a:ext cx="730922" cy="6214303"/>
            <a:chOff x="1643309" y="579243"/>
            <a:chExt cx="730922" cy="6214303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22DC422-52D4-F14D-8D64-F10C01D72587}"/>
                </a:ext>
              </a:extLst>
            </p:cNvPr>
            <p:cNvSpPr txBox="1"/>
            <p:nvPr/>
          </p:nvSpPr>
          <p:spPr>
            <a:xfrm>
              <a:off x="1671813" y="6485769"/>
              <a:ext cx="56081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2006</a:t>
              </a:r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2535BD81-6201-9748-AB51-607C1DEAF80E}"/>
                </a:ext>
              </a:extLst>
            </p:cNvPr>
            <p:cNvGrpSpPr/>
            <p:nvPr/>
          </p:nvGrpSpPr>
          <p:grpSpPr>
            <a:xfrm>
              <a:off x="1643309" y="579243"/>
              <a:ext cx="730922" cy="5862620"/>
              <a:chOff x="1643309" y="579243"/>
              <a:chExt cx="730922" cy="5862620"/>
            </a:xfrm>
          </p:grpSpPr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A7B6EEEE-96F5-1244-B3D0-D43826A5E14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61127" y="1388237"/>
                <a:ext cx="0" cy="5053626"/>
              </a:xfrm>
              <a:prstGeom prst="line">
                <a:avLst/>
              </a:prstGeom>
              <a:ln w="6350">
                <a:solidFill>
                  <a:schemeClr val="accent1"/>
                </a:solidFill>
                <a:prstDash val="sysDot"/>
                <a:headEnd type="diamond" w="sm" len="sm"/>
                <a:tailEnd type="oval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6" name="Group 55">
                <a:extLst>
                  <a:ext uri="{FF2B5EF4-FFF2-40B4-BE49-F238E27FC236}">
                    <a16:creationId xmlns:a16="http://schemas.microsoft.com/office/drawing/2014/main" id="{91BDC6ED-87A3-EA42-8D92-7BEB64E953F6}"/>
                  </a:ext>
                </a:extLst>
              </p:cNvPr>
              <p:cNvGrpSpPr/>
              <p:nvPr/>
            </p:nvGrpSpPr>
            <p:grpSpPr>
              <a:xfrm>
                <a:off x="1643309" y="579243"/>
                <a:ext cx="730922" cy="808994"/>
                <a:chOff x="4297485" y="3465308"/>
                <a:chExt cx="730922" cy="808994"/>
              </a:xfrm>
            </p:grpSpPr>
            <p:pic>
              <p:nvPicPr>
                <p:cNvPr id="53" name="Picture 52">
                  <a:extLst>
                    <a:ext uri="{FF2B5EF4-FFF2-40B4-BE49-F238E27FC236}">
                      <a16:creationId xmlns:a16="http://schemas.microsoft.com/office/drawing/2014/main" id="{6671158A-5CD8-5D48-BA79-63E9E791120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>
                          <a14:imgEffect>
                            <a14:sharpenSoften amount="25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297485" y="3465308"/>
                  <a:ext cx="572053" cy="588212"/>
                </a:xfrm>
                <a:prstGeom prst="rect">
                  <a:avLst/>
                </a:prstGeom>
              </p:spPr>
            </p:pic>
            <p:pic>
              <p:nvPicPr>
                <p:cNvPr id="55" name="Picture 54">
                  <a:extLst>
                    <a:ext uri="{FF2B5EF4-FFF2-40B4-BE49-F238E27FC236}">
                      <a16:creationId xmlns:a16="http://schemas.microsoft.com/office/drawing/2014/main" id="{B37D6B0E-3EC3-544E-BEC2-F96D0F27CC1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314746" y="4021730"/>
                  <a:ext cx="713661" cy="252572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5A236DCF-FB9E-B44F-B2BD-06FD0C40980D}"/>
              </a:ext>
            </a:extLst>
          </p:cNvPr>
          <p:cNvGrpSpPr/>
          <p:nvPr/>
        </p:nvGrpSpPr>
        <p:grpSpPr>
          <a:xfrm>
            <a:off x="5054116" y="3579990"/>
            <a:ext cx="713990" cy="3228163"/>
            <a:chOff x="7818440" y="3565383"/>
            <a:chExt cx="713990" cy="3228163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FACFCA4-F3FC-834C-A90F-0582B4896929}"/>
                </a:ext>
              </a:extLst>
            </p:cNvPr>
            <p:cNvSpPr txBox="1"/>
            <p:nvPr/>
          </p:nvSpPr>
          <p:spPr>
            <a:xfrm>
              <a:off x="7818440" y="6485769"/>
              <a:ext cx="71399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2012</a:t>
              </a:r>
            </a:p>
          </p:txBody>
        </p: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8F9ECFFC-1D7C-EB48-B0D2-582553EEE0FB}"/>
                </a:ext>
              </a:extLst>
            </p:cNvPr>
            <p:cNvGrpSpPr/>
            <p:nvPr/>
          </p:nvGrpSpPr>
          <p:grpSpPr>
            <a:xfrm>
              <a:off x="7854549" y="3565383"/>
              <a:ext cx="671565" cy="2876480"/>
              <a:chOff x="7854549" y="3565383"/>
              <a:chExt cx="671565" cy="2876480"/>
            </a:xfrm>
          </p:grpSpPr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C8A6748C-9658-3140-9094-1780AF7C067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24727" y="4257801"/>
                <a:ext cx="0" cy="2184062"/>
              </a:xfrm>
              <a:prstGeom prst="line">
                <a:avLst/>
              </a:prstGeom>
              <a:ln w="6350">
                <a:solidFill>
                  <a:schemeClr val="accent1"/>
                </a:solidFill>
                <a:prstDash val="sysDot"/>
                <a:headEnd type="diamond" w="sm" len="sm"/>
                <a:tailEnd type="oval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62" name="Picture 61">
                <a:extLst>
                  <a:ext uri="{FF2B5EF4-FFF2-40B4-BE49-F238E27FC236}">
                    <a16:creationId xmlns:a16="http://schemas.microsoft.com/office/drawing/2014/main" id="{A6CE94A8-C762-D945-9964-253A9A6E02F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854549" y="3565383"/>
                <a:ext cx="671565" cy="624271"/>
              </a:xfrm>
              <a:prstGeom prst="rect">
                <a:avLst/>
              </a:prstGeom>
            </p:spPr>
          </p:pic>
        </p:grp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7ED64522-7A3B-F44F-8695-EC3737A21062}"/>
              </a:ext>
            </a:extLst>
          </p:cNvPr>
          <p:cNvGrpSpPr/>
          <p:nvPr/>
        </p:nvGrpSpPr>
        <p:grpSpPr>
          <a:xfrm>
            <a:off x="6617143" y="1591617"/>
            <a:ext cx="866811" cy="5216536"/>
            <a:chOff x="8919543" y="1577010"/>
            <a:chExt cx="866811" cy="5216536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FA81DD9-DE25-4141-8994-FBE4264970CB}"/>
                </a:ext>
              </a:extLst>
            </p:cNvPr>
            <p:cNvSpPr txBox="1"/>
            <p:nvPr/>
          </p:nvSpPr>
          <p:spPr>
            <a:xfrm>
              <a:off x="8919543" y="6485769"/>
              <a:ext cx="5941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2015</a:t>
              </a:r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EE198E27-1AA9-5545-AFD4-FA7E0FA9E14C}"/>
                </a:ext>
              </a:extLst>
            </p:cNvPr>
            <p:cNvGrpSpPr/>
            <p:nvPr/>
          </p:nvGrpSpPr>
          <p:grpSpPr>
            <a:xfrm>
              <a:off x="9009460" y="1577010"/>
              <a:ext cx="776894" cy="4864853"/>
              <a:chOff x="9009460" y="1577010"/>
              <a:chExt cx="776894" cy="4864853"/>
            </a:xfrm>
          </p:grpSpPr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99BC067F-1BC3-D346-807E-E5A118817C9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10133" y="1982030"/>
                <a:ext cx="0" cy="4459833"/>
              </a:xfrm>
              <a:prstGeom prst="line">
                <a:avLst/>
              </a:prstGeom>
              <a:ln w="6350">
                <a:solidFill>
                  <a:srgbClr val="5571C0"/>
                </a:solidFill>
                <a:prstDash val="sysDot"/>
                <a:headEnd type="diamond" w="sm" len="sm"/>
                <a:tailEnd type="oval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66" name="Picture 65">
                <a:extLst>
                  <a:ext uri="{FF2B5EF4-FFF2-40B4-BE49-F238E27FC236}">
                    <a16:creationId xmlns:a16="http://schemas.microsoft.com/office/drawing/2014/main" id="{D00D6D6B-743F-1540-B6FE-279F660CFB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009460" y="1577010"/>
                <a:ext cx="776894" cy="347984"/>
              </a:xfrm>
              <a:prstGeom prst="rect">
                <a:avLst/>
              </a:prstGeom>
            </p:spPr>
          </p:pic>
        </p:grpSp>
      </p:grp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E6DEBF0-0B55-EB4C-99B5-1C41F3BEF214}"/>
              </a:ext>
            </a:extLst>
          </p:cNvPr>
          <p:cNvCxnSpPr>
            <a:cxnSpLocks/>
          </p:cNvCxnSpPr>
          <p:nvPr/>
        </p:nvCxnSpPr>
        <p:spPr>
          <a:xfrm flipH="1">
            <a:off x="1058585" y="593850"/>
            <a:ext cx="12853" cy="5844768"/>
          </a:xfrm>
          <a:prstGeom prst="line">
            <a:avLst/>
          </a:prstGeom>
          <a:ln w="38100">
            <a:solidFill>
              <a:schemeClr val="accent1"/>
            </a:solidFill>
            <a:prstDash val="solid"/>
            <a:headEnd type="stealth" w="lg" len="lg"/>
            <a:tailEnd type="oval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2EEDB08F-B694-8A43-BC96-9A1E593491AA}"/>
              </a:ext>
            </a:extLst>
          </p:cNvPr>
          <p:cNvSpPr txBox="1"/>
          <p:nvPr/>
        </p:nvSpPr>
        <p:spPr>
          <a:xfrm>
            <a:off x="9595328" y="6091022"/>
            <a:ext cx="1830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9FC9E5"/>
                </a:solidFill>
              </a:rPr>
              <a:t>Launch Year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645F173B-BE65-E743-8957-060295975AF8}"/>
              </a:ext>
            </a:extLst>
          </p:cNvPr>
          <p:cNvSpPr txBox="1"/>
          <p:nvPr/>
        </p:nvSpPr>
        <p:spPr>
          <a:xfrm rot="16200000">
            <a:off x="228831" y="936835"/>
            <a:ext cx="1231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5571C0"/>
                </a:solidFill>
              </a:rPr>
              <a:t>Mature</a:t>
            </a:r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C4BBC1E3-A090-A04C-AD5E-6BCA382DC95C}"/>
              </a:ext>
            </a:extLst>
          </p:cNvPr>
          <p:cNvGrpSpPr/>
          <p:nvPr/>
        </p:nvGrpSpPr>
        <p:grpSpPr>
          <a:xfrm>
            <a:off x="6068264" y="2740577"/>
            <a:ext cx="618881" cy="4067576"/>
            <a:chOff x="8496902" y="2725970"/>
            <a:chExt cx="618881" cy="4067576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225D6658-34F6-CA4A-9EF2-EFB2E13D5713}"/>
                </a:ext>
              </a:extLst>
            </p:cNvPr>
            <p:cNvGrpSpPr/>
            <p:nvPr/>
          </p:nvGrpSpPr>
          <p:grpSpPr>
            <a:xfrm>
              <a:off x="8565148" y="2725970"/>
              <a:ext cx="550635" cy="3715893"/>
              <a:chOff x="8565148" y="2725970"/>
              <a:chExt cx="550635" cy="3715893"/>
            </a:xfrm>
          </p:grpSpPr>
          <p:pic>
            <p:nvPicPr>
              <p:cNvPr id="41" name="Picture 40">
                <a:extLst>
                  <a:ext uri="{FF2B5EF4-FFF2-40B4-BE49-F238E27FC236}">
                    <a16:creationId xmlns:a16="http://schemas.microsoft.com/office/drawing/2014/main" id="{1088EA3A-FF1C-6C45-9EF8-10CA3E0E35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565148" y="2725970"/>
                <a:ext cx="550635" cy="550635"/>
              </a:xfrm>
              <a:prstGeom prst="rect">
                <a:avLst/>
              </a:prstGeom>
            </p:spPr>
          </p:pic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895C1FF4-715B-F44D-834F-B292127A3A5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710090" y="3284538"/>
                <a:ext cx="24535" cy="3157325"/>
              </a:xfrm>
              <a:prstGeom prst="line">
                <a:avLst/>
              </a:prstGeom>
              <a:ln w="6350">
                <a:solidFill>
                  <a:srgbClr val="5571C0"/>
                </a:solidFill>
                <a:prstDash val="sysDot"/>
                <a:headEnd type="diamond" w="sm" len="sm"/>
                <a:tailEnd type="oval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EA8AC9E6-EA23-164E-BDCB-C8C9ED4AD703}"/>
                </a:ext>
              </a:extLst>
            </p:cNvPr>
            <p:cNvSpPr txBox="1"/>
            <p:nvPr/>
          </p:nvSpPr>
          <p:spPr>
            <a:xfrm>
              <a:off x="8496902" y="6485769"/>
              <a:ext cx="61778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2014</a:t>
              </a:r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26874445-3536-C449-BB36-190C30D2FB80}"/>
              </a:ext>
            </a:extLst>
          </p:cNvPr>
          <p:cNvGrpSpPr/>
          <p:nvPr/>
        </p:nvGrpSpPr>
        <p:grpSpPr>
          <a:xfrm>
            <a:off x="7114134" y="4695452"/>
            <a:ext cx="616177" cy="2112701"/>
            <a:chOff x="9242188" y="4680845"/>
            <a:chExt cx="616177" cy="2112701"/>
          </a:xfrm>
        </p:grpSpPr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2EC815B8-2B83-F641-A1B7-7444E91BF563}"/>
                </a:ext>
              </a:extLst>
            </p:cNvPr>
            <p:cNvCxnSpPr>
              <a:cxnSpLocks/>
            </p:cNvCxnSpPr>
            <p:nvPr/>
          </p:nvCxnSpPr>
          <p:spPr>
            <a:xfrm>
              <a:off x="9465217" y="5236944"/>
              <a:ext cx="0" cy="1204919"/>
            </a:xfrm>
            <a:prstGeom prst="line">
              <a:avLst/>
            </a:prstGeom>
            <a:ln w="6350">
              <a:solidFill>
                <a:srgbClr val="0070C0"/>
              </a:solidFill>
              <a:prstDash val="sysDot"/>
              <a:headEnd type="diamond" w="sm" len="sm"/>
              <a:tailEnd type="oval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DA8A5D6E-9825-3545-92B3-20FC92BAC9A8}"/>
                </a:ext>
              </a:extLst>
            </p:cNvPr>
            <p:cNvSpPr txBox="1"/>
            <p:nvPr/>
          </p:nvSpPr>
          <p:spPr>
            <a:xfrm>
              <a:off x="9295215" y="6485769"/>
              <a:ext cx="5631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2016</a:t>
              </a:r>
            </a:p>
          </p:txBody>
        </p:sp>
        <p:pic>
          <p:nvPicPr>
            <p:cNvPr id="127" name="Picture 126">
              <a:extLst>
                <a:ext uri="{FF2B5EF4-FFF2-40B4-BE49-F238E27FC236}">
                  <a16:creationId xmlns:a16="http://schemas.microsoft.com/office/drawing/2014/main" id="{14407AF1-1876-DE4B-B9F4-7D4D28A4167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242188" y="4680845"/>
              <a:ext cx="490178" cy="368057"/>
            </a:xfrm>
            <a:prstGeom prst="rect">
              <a:avLst/>
            </a:prstGeom>
          </p:spPr>
        </p:pic>
      </p:grpSp>
      <p:pic>
        <p:nvPicPr>
          <p:cNvPr id="149" name="Picture 148">
            <a:extLst>
              <a:ext uri="{FF2B5EF4-FFF2-40B4-BE49-F238E27FC236}">
                <a16:creationId xmlns:a16="http://schemas.microsoft.com/office/drawing/2014/main" id="{01EDEC21-9D1F-9F41-9AF3-48C64D934F7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82123" y="5765790"/>
            <a:ext cx="935202" cy="198756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A98F6BC3-F825-D244-95CC-F5D245A165C5}"/>
              </a:ext>
            </a:extLst>
          </p:cNvPr>
          <p:cNvSpPr txBox="1"/>
          <p:nvPr/>
        </p:nvSpPr>
        <p:spPr>
          <a:xfrm rot="16200000">
            <a:off x="250604" y="5110970"/>
            <a:ext cx="1231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5571C0"/>
                </a:solidFill>
              </a:rPr>
              <a:t>Emerging</a:t>
            </a:r>
          </a:p>
        </p:txBody>
      </p:sp>
      <p:grpSp>
        <p:nvGrpSpPr>
          <p:cNvPr id="98" name="Group 97">
            <a:extLst>
              <a:ext uri="{FF2B5EF4-FFF2-40B4-BE49-F238E27FC236}">
                <a16:creationId xmlns:a16="http://schemas.microsoft.com/office/drawing/2014/main" id="{06B4E9A5-F12C-3B47-9765-868E0C2F56A2}"/>
              </a:ext>
            </a:extLst>
          </p:cNvPr>
          <p:cNvGrpSpPr/>
          <p:nvPr/>
        </p:nvGrpSpPr>
        <p:grpSpPr>
          <a:xfrm>
            <a:off x="7592087" y="999233"/>
            <a:ext cx="991224" cy="5808920"/>
            <a:chOff x="9536942" y="984626"/>
            <a:chExt cx="991224" cy="5808920"/>
          </a:xfrm>
        </p:grpSpPr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C5C604D9-53D1-F84D-BF7C-D1F01506F78E}"/>
                </a:ext>
              </a:extLst>
            </p:cNvPr>
            <p:cNvSpPr txBox="1"/>
            <p:nvPr/>
          </p:nvSpPr>
          <p:spPr>
            <a:xfrm>
              <a:off x="9617458" y="6485769"/>
              <a:ext cx="5609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2017</a:t>
              </a:r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6B4755F2-16EF-2747-8184-75A7C7D88E5E}"/>
                </a:ext>
              </a:extLst>
            </p:cNvPr>
            <p:cNvGrpSpPr/>
            <p:nvPr/>
          </p:nvGrpSpPr>
          <p:grpSpPr>
            <a:xfrm>
              <a:off x="9536942" y="984626"/>
              <a:ext cx="991224" cy="5457237"/>
              <a:chOff x="9536942" y="984626"/>
              <a:chExt cx="991224" cy="5457237"/>
            </a:xfrm>
          </p:grpSpPr>
          <p:pic>
            <p:nvPicPr>
              <p:cNvPr id="82" name="Picture 81">
                <a:extLst>
                  <a:ext uri="{FF2B5EF4-FFF2-40B4-BE49-F238E27FC236}">
                    <a16:creationId xmlns:a16="http://schemas.microsoft.com/office/drawing/2014/main" id="{9A3028A9-BC5F-B54D-B4A9-E93A0CE27C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536942" y="2528457"/>
                <a:ext cx="824177" cy="299224"/>
              </a:xfrm>
              <a:prstGeom prst="rect">
                <a:avLst/>
              </a:prstGeom>
            </p:spPr>
          </p:pic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C2DE5972-B05A-6442-A182-5992AC256D23}"/>
                  </a:ext>
                </a:extLst>
              </p:cNvPr>
              <p:cNvGrpSpPr/>
              <p:nvPr/>
            </p:nvGrpSpPr>
            <p:grpSpPr>
              <a:xfrm>
                <a:off x="9587507" y="984626"/>
                <a:ext cx="940659" cy="5457237"/>
                <a:chOff x="9587507" y="984626"/>
                <a:chExt cx="940659" cy="5457237"/>
              </a:xfrm>
            </p:grpSpPr>
            <p:grpSp>
              <p:nvGrpSpPr>
                <p:cNvPr id="84" name="Group 83">
                  <a:extLst>
                    <a:ext uri="{FF2B5EF4-FFF2-40B4-BE49-F238E27FC236}">
                      <a16:creationId xmlns:a16="http://schemas.microsoft.com/office/drawing/2014/main" id="{557F62CE-1AE4-4447-A380-F7F4E066B090}"/>
                    </a:ext>
                  </a:extLst>
                </p:cNvPr>
                <p:cNvGrpSpPr/>
                <p:nvPr/>
              </p:nvGrpSpPr>
              <p:grpSpPr>
                <a:xfrm>
                  <a:off x="9587507" y="1687573"/>
                  <a:ext cx="940659" cy="675891"/>
                  <a:chOff x="9048168" y="3552342"/>
                  <a:chExt cx="1105536" cy="794360"/>
                </a:xfrm>
              </p:grpSpPr>
              <p:pic>
                <p:nvPicPr>
                  <p:cNvPr id="78" name="Picture 77">
                    <a:extLst>
                      <a:ext uri="{FF2B5EF4-FFF2-40B4-BE49-F238E27FC236}">
                        <a16:creationId xmlns:a16="http://schemas.microsoft.com/office/drawing/2014/main" id="{063F7E7B-7095-3040-876D-903AF0561CF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10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>
                  <a:xfrm>
                    <a:off x="9423478" y="4087799"/>
                    <a:ext cx="730226" cy="258903"/>
                  </a:xfrm>
                  <a:prstGeom prst="rect">
                    <a:avLst/>
                  </a:prstGeom>
                </p:spPr>
              </p:pic>
              <p:pic>
                <p:nvPicPr>
                  <p:cNvPr id="83" name="Picture 82">
                    <a:extLst>
                      <a:ext uri="{FF2B5EF4-FFF2-40B4-BE49-F238E27FC236}">
                        <a16:creationId xmlns:a16="http://schemas.microsoft.com/office/drawing/2014/main" id="{C95B0FBD-0A09-A442-BA31-1393A76E3BC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11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>
                  <a:xfrm>
                    <a:off x="9048168" y="3552342"/>
                    <a:ext cx="507719" cy="55807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E0C345AB-59F6-DF41-AC83-492BDEA9D8EA}"/>
                    </a:ext>
                  </a:extLst>
                </p:cNvPr>
                <p:cNvGrpSpPr/>
                <p:nvPr/>
              </p:nvGrpSpPr>
              <p:grpSpPr>
                <a:xfrm>
                  <a:off x="9621458" y="984626"/>
                  <a:ext cx="705547" cy="5457237"/>
                  <a:chOff x="9621458" y="984626"/>
                  <a:chExt cx="705547" cy="5457237"/>
                </a:xfrm>
              </p:grpSpPr>
              <p:grpSp>
                <p:nvGrpSpPr>
                  <p:cNvPr id="8" name="Group 7">
                    <a:extLst>
                      <a:ext uri="{FF2B5EF4-FFF2-40B4-BE49-F238E27FC236}">
                        <a16:creationId xmlns:a16="http://schemas.microsoft.com/office/drawing/2014/main" id="{46858F96-D5C1-7949-9991-77ECE93E7DE1}"/>
                      </a:ext>
                    </a:extLst>
                  </p:cNvPr>
                  <p:cNvGrpSpPr/>
                  <p:nvPr/>
                </p:nvGrpSpPr>
                <p:grpSpPr>
                  <a:xfrm>
                    <a:off x="9621458" y="984626"/>
                    <a:ext cx="705547" cy="5457237"/>
                    <a:chOff x="9621458" y="984626"/>
                    <a:chExt cx="705547" cy="5457237"/>
                  </a:xfrm>
                </p:grpSpPr>
                <p:pic>
                  <p:nvPicPr>
                    <p:cNvPr id="93" name="Picture 92">
                      <a:extLst>
                        <a:ext uri="{FF2B5EF4-FFF2-40B4-BE49-F238E27FC236}">
                          <a16:creationId xmlns:a16="http://schemas.microsoft.com/office/drawing/2014/main" id="{AFE5760E-226F-9245-B960-7001220B567C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2"/>
                    <a:stretch>
                      <a:fillRect/>
                    </a:stretch>
                  </p:blipFill>
                  <p:spPr>
                    <a:xfrm>
                      <a:off x="9621458" y="984626"/>
                      <a:ext cx="705547" cy="549357"/>
                    </a:xfrm>
                    <a:prstGeom prst="rect">
                      <a:avLst/>
                    </a:prstGeom>
                  </p:spPr>
                </p:pic>
                <p:cxnSp>
                  <p:nvCxnSpPr>
                    <p:cNvPr id="73" name="Straight Connector 72">
                      <a:extLst>
                        <a:ext uri="{FF2B5EF4-FFF2-40B4-BE49-F238E27FC236}">
                          <a16:creationId xmlns:a16="http://schemas.microsoft.com/office/drawing/2014/main" id="{40B82456-C2F9-A34A-BEB9-D0B5AB1A57E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9795496" y="1577010"/>
                      <a:ext cx="43720" cy="4864853"/>
                    </a:xfrm>
                    <a:prstGeom prst="line">
                      <a:avLst/>
                    </a:prstGeom>
                    <a:ln w="6350">
                      <a:solidFill>
                        <a:schemeClr val="accent1"/>
                      </a:solidFill>
                      <a:prstDash val="sysDot"/>
                      <a:headEnd type="diamond" w="sm" len="sm"/>
                      <a:tailEnd type="oval"/>
                    </a:ln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15" name="Diamond 14">
                    <a:extLst>
                      <a:ext uri="{FF2B5EF4-FFF2-40B4-BE49-F238E27FC236}">
                        <a16:creationId xmlns:a16="http://schemas.microsoft.com/office/drawing/2014/main" id="{CE6852D3-5F7E-1C45-BAC0-EAF4BC0883B2}"/>
                      </a:ext>
                    </a:extLst>
                  </p:cNvPr>
                  <p:cNvSpPr/>
                  <p:nvPr/>
                </p:nvSpPr>
                <p:spPr>
                  <a:xfrm>
                    <a:off x="9785508" y="2236922"/>
                    <a:ext cx="36000" cy="36000"/>
                  </a:xfrm>
                  <a:prstGeom prst="diamond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sp>
            <p:nvSpPr>
              <p:cNvPr id="77" name="Diamond 76">
                <a:extLst>
                  <a:ext uri="{FF2B5EF4-FFF2-40B4-BE49-F238E27FC236}">
                    <a16:creationId xmlns:a16="http://schemas.microsoft.com/office/drawing/2014/main" id="{2DE1D854-A5BC-8E40-9F8B-AF06D07535AF}"/>
                  </a:ext>
                </a:extLst>
              </p:cNvPr>
              <p:cNvSpPr/>
              <p:nvPr/>
            </p:nvSpPr>
            <p:spPr>
              <a:xfrm>
                <a:off x="9790956" y="2462809"/>
                <a:ext cx="36000" cy="36000"/>
              </a:xfrm>
              <a:prstGeom prst="diamon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160F4471-06FF-BF4F-B16B-356B82D5394E}"/>
              </a:ext>
            </a:extLst>
          </p:cNvPr>
          <p:cNvGrpSpPr/>
          <p:nvPr/>
        </p:nvGrpSpPr>
        <p:grpSpPr>
          <a:xfrm>
            <a:off x="2579866" y="2478709"/>
            <a:ext cx="1188146" cy="4329444"/>
            <a:chOff x="6328288" y="2464102"/>
            <a:chExt cx="1188146" cy="4329444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6FBBD93-F1F0-0F4B-987D-6EB460AC75EE}"/>
                </a:ext>
              </a:extLst>
            </p:cNvPr>
            <p:cNvSpPr txBox="1"/>
            <p:nvPr/>
          </p:nvSpPr>
          <p:spPr>
            <a:xfrm>
              <a:off x="6453482" y="6485769"/>
              <a:ext cx="60167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2008</a:t>
              </a:r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790061D7-8BBC-4641-BC73-EE2CD0112D10}"/>
                </a:ext>
              </a:extLst>
            </p:cNvPr>
            <p:cNvGrpSpPr/>
            <p:nvPr/>
          </p:nvGrpSpPr>
          <p:grpSpPr>
            <a:xfrm>
              <a:off x="6328288" y="2464102"/>
              <a:ext cx="1188146" cy="3977761"/>
              <a:chOff x="6328288" y="2464102"/>
              <a:chExt cx="1188146" cy="3977761"/>
            </a:xfrm>
          </p:grpSpPr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7A00BC9B-6A0A-464A-9887-1777517A6F5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36571" y="2976496"/>
                <a:ext cx="0" cy="3465367"/>
              </a:xfrm>
              <a:prstGeom prst="line">
                <a:avLst/>
              </a:prstGeom>
              <a:ln w="6350">
                <a:solidFill>
                  <a:schemeClr val="accent1"/>
                </a:solidFill>
                <a:prstDash val="sysDot"/>
                <a:headEnd type="diamond" w="sm" len="sm"/>
                <a:tailEnd type="oval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34" name="Picture 33">
                <a:extLst>
                  <a:ext uri="{FF2B5EF4-FFF2-40B4-BE49-F238E27FC236}">
                    <a16:creationId xmlns:a16="http://schemas.microsoft.com/office/drawing/2014/main" id="{2A65888A-E89C-A342-9ACF-5B7C69E19A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328288" y="2464102"/>
                <a:ext cx="1188146" cy="414000"/>
              </a:xfrm>
              <a:prstGeom prst="rect">
                <a:avLst/>
              </a:prstGeom>
            </p:spPr>
          </p:pic>
        </p:grp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F5564AE6-314D-3F43-B57A-F47907B71A62}"/>
              </a:ext>
            </a:extLst>
          </p:cNvPr>
          <p:cNvGrpSpPr/>
          <p:nvPr/>
        </p:nvGrpSpPr>
        <p:grpSpPr>
          <a:xfrm>
            <a:off x="8850419" y="3213068"/>
            <a:ext cx="1302560" cy="3595085"/>
            <a:chOff x="10302011" y="3198461"/>
            <a:chExt cx="1302560" cy="3595085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95CD801-D66E-D346-B2B6-60862E48FE51}"/>
                </a:ext>
              </a:extLst>
            </p:cNvPr>
            <p:cNvSpPr txBox="1"/>
            <p:nvPr/>
          </p:nvSpPr>
          <p:spPr>
            <a:xfrm>
              <a:off x="10302011" y="6485769"/>
              <a:ext cx="63046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2019</a:t>
              </a:r>
            </a:p>
          </p:txBody>
        </p: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7860CB54-2B62-774A-97D9-3C983A9A8DC9}"/>
                </a:ext>
              </a:extLst>
            </p:cNvPr>
            <p:cNvGrpSpPr/>
            <p:nvPr/>
          </p:nvGrpSpPr>
          <p:grpSpPr>
            <a:xfrm>
              <a:off x="10320611" y="3198461"/>
              <a:ext cx="1283960" cy="3243402"/>
              <a:chOff x="10320611" y="3198461"/>
              <a:chExt cx="1283960" cy="3243402"/>
            </a:xfrm>
          </p:grpSpPr>
          <p:pic>
            <p:nvPicPr>
              <p:cNvPr id="120" name="Picture 119">
                <a:extLst>
                  <a:ext uri="{FF2B5EF4-FFF2-40B4-BE49-F238E27FC236}">
                    <a16:creationId xmlns:a16="http://schemas.microsoft.com/office/drawing/2014/main" id="{24CFDF42-0FD9-E64B-AAAE-DA47B88647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0508946" y="4621582"/>
                <a:ext cx="1095625" cy="241977"/>
              </a:xfrm>
              <a:prstGeom prst="rect">
                <a:avLst/>
              </a:prstGeom>
            </p:spPr>
          </p:pic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E1C98A96-0F16-4840-8FEB-42BF14F6EEC4}"/>
                  </a:ext>
                </a:extLst>
              </p:cNvPr>
              <p:cNvGrpSpPr/>
              <p:nvPr/>
            </p:nvGrpSpPr>
            <p:grpSpPr>
              <a:xfrm>
                <a:off x="10320611" y="3198461"/>
                <a:ext cx="840197" cy="3243402"/>
                <a:chOff x="10320611" y="3198461"/>
                <a:chExt cx="840197" cy="3243402"/>
              </a:xfrm>
            </p:grpSpPr>
            <p:pic>
              <p:nvPicPr>
                <p:cNvPr id="74" name="Picture 73">
                  <a:extLst>
                    <a:ext uri="{FF2B5EF4-FFF2-40B4-BE49-F238E27FC236}">
                      <a16:creationId xmlns:a16="http://schemas.microsoft.com/office/drawing/2014/main" id="{98160110-F0A9-D843-B1CA-533E67E4485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0327192" y="3901094"/>
                  <a:ext cx="470108" cy="672901"/>
                </a:xfrm>
                <a:prstGeom prst="rect">
                  <a:avLst/>
                </a:prstGeom>
              </p:spPr>
            </p:pic>
            <p:cxnSp>
              <p:nvCxnSpPr>
                <p:cNvPr id="67" name="Straight Connector 66">
                  <a:extLst>
                    <a:ext uri="{FF2B5EF4-FFF2-40B4-BE49-F238E27FC236}">
                      <a16:creationId xmlns:a16="http://schemas.microsoft.com/office/drawing/2014/main" id="{CCB28183-4C08-FB45-87D5-0D9E2FA82E4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483034" y="3623585"/>
                  <a:ext cx="18292" cy="2818278"/>
                </a:xfrm>
                <a:prstGeom prst="line">
                  <a:avLst/>
                </a:prstGeom>
                <a:ln w="6350">
                  <a:solidFill>
                    <a:schemeClr val="accent1"/>
                  </a:solidFill>
                  <a:prstDash val="sysDot"/>
                  <a:headEnd type="diamond" w="sm" len="sm"/>
                  <a:tailEnd type="oval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44" name="Group 43">
                  <a:extLst>
                    <a:ext uri="{FF2B5EF4-FFF2-40B4-BE49-F238E27FC236}">
                      <a16:creationId xmlns:a16="http://schemas.microsoft.com/office/drawing/2014/main" id="{06EB7300-F7AC-7841-BB0D-D1904C56682A}"/>
                    </a:ext>
                  </a:extLst>
                </p:cNvPr>
                <p:cNvGrpSpPr/>
                <p:nvPr/>
              </p:nvGrpSpPr>
              <p:grpSpPr>
                <a:xfrm>
                  <a:off x="10320611" y="3198461"/>
                  <a:ext cx="840197" cy="744338"/>
                  <a:chOff x="10320611" y="3198461"/>
                  <a:chExt cx="840197" cy="744338"/>
                </a:xfrm>
              </p:grpSpPr>
              <p:pic>
                <p:nvPicPr>
                  <p:cNvPr id="101" name="Picture 100">
                    <a:extLst>
                      <a:ext uri="{FF2B5EF4-FFF2-40B4-BE49-F238E27FC236}">
                        <a16:creationId xmlns:a16="http://schemas.microsoft.com/office/drawing/2014/main" id="{3BC98C27-655A-9F47-B587-AB9135F4758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6"/>
                  <a:stretch>
                    <a:fillRect/>
                  </a:stretch>
                </p:blipFill>
                <p:spPr>
                  <a:xfrm>
                    <a:off x="10320611" y="3198461"/>
                    <a:ext cx="840197" cy="366922"/>
                  </a:xfrm>
                  <a:prstGeom prst="rect">
                    <a:avLst/>
                  </a:prstGeom>
                </p:spPr>
              </p:pic>
              <p:pic>
                <p:nvPicPr>
                  <p:cNvPr id="109" name="Picture 108">
                    <a:extLst>
                      <a:ext uri="{FF2B5EF4-FFF2-40B4-BE49-F238E27FC236}">
                        <a16:creationId xmlns:a16="http://schemas.microsoft.com/office/drawing/2014/main" id="{7EF18574-9D14-7843-8CE4-EDA79E2B588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10374998" y="3694066"/>
                    <a:ext cx="438316" cy="185066"/>
                  </a:xfrm>
                  <a:prstGeom prst="rect">
                    <a:avLst/>
                  </a:prstGeom>
                </p:spPr>
              </p:pic>
              <p:sp>
                <p:nvSpPr>
                  <p:cNvPr id="85" name="Diamond 84">
                    <a:extLst>
                      <a:ext uri="{FF2B5EF4-FFF2-40B4-BE49-F238E27FC236}">
                        <a16:creationId xmlns:a16="http://schemas.microsoft.com/office/drawing/2014/main" id="{095861F4-D53A-FB44-9DAA-17DA55269885}"/>
                      </a:ext>
                    </a:extLst>
                  </p:cNvPr>
                  <p:cNvSpPr/>
                  <p:nvPr/>
                </p:nvSpPr>
                <p:spPr>
                  <a:xfrm>
                    <a:off x="10469136" y="3906799"/>
                    <a:ext cx="36000" cy="36000"/>
                  </a:xfrm>
                  <a:prstGeom prst="diamond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88" name="Diamond 87">
                  <a:extLst>
                    <a:ext uri="{FF2B5EF4-FFF2-40B4-BE49-F238E27FC236}">
                      <a16:creationId xmlns:a16="http://schemas.microsoft.com/office/drawing/2014/main" id="{84D225F3-98F1-254C-A48A-2D6D03DA06E0}"/>
                    </a:ext>
                  </a:extLst>
                </p:cNvPr>
                <p:cNvSpPr/>
                <p:nvPr/>
              </p:nvSpPr>
              <p:spPr>
                <a:xfrm>
                  <a:off x="10472946" y="4539259"/>
                  <a:ext cx="36000" cy="36000"/>
                </a:xfrm>
                <a:prstGeom prst="diamond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90" name="Diamond 89">
                <a:extLst>
                  <a:ext uri="{FF2B5EF4-FFF2-40B4-BE49-F238E27FC236}">
                    <a16:creationId xmlns:a16="http://schemas.microsoft.com/office/drawing/2014/main" id="{7997B16E-B5A3-D743-9FBC-DB6F9F59CE82}"/>
                  </a:ext>
                </a:extLst>
              </p:cNvPr>
              <p:cNvSpPr/>
              <p:nvPr/>
            </p:nvSpPr>
            <p:spPr>
              <a:xfrm>
                <a:off x="10465326" y="4851679"/>
                <a:ext cx="36000" cy="36000"/>
              </a:xfrm>
              <a:prstGeom prst="diamon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DF23A437-D4FB-E54D-B70B-48920E7E2D91}"/>
              </a:ext>
            </a:extLst>
          </p:cNvPr>
          <p:cNvGrpSpPr/>
          <p:nvPr/>
        </p:nvGrpSpPr>
        <p:grpSpPr>
          <a:xfrm>
            <a:off x="7973367" y="1548590"/>
            <a:ext cx="1895060" cy="5259563"/>
            <a:chOff x="7973367" y="1548590"/>
            <a:chExt cx="1895060" cy="5259563"/>
          </a:xfrm>
        </p:grpSpPr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80270CCC-35B2-1642-81E0-EE3B88B1A4DA}"/>
                </a:ext>
              </a:extLst>
            </p:cNvPr>
            <p:cNvGrpSpPr/>
            <p:nvPr/>
          </p:nvGrpSpPr>
          <p:grpSpPr>
            <a:xfrm>
              <a:off x="8288377" y="4684230"/>
              <a:ext cx="625011" cy="701413"/>
              <a:chOff x="9978755" y="4784436"/>
              <a:chExt cx="625011" cy="701413"/>
            </a:xfrm>
          </p:grpSpPr>
          <p:grpSp>
            <p:nvGrpSpPr>
              <p:cNvPr id="135" name="Group 134">
                <a:extLst>
                  <a:ext uri="{FF2B5EF4-FFF2-40B4-BE49-F238E27FC236}">
                    <a16:creationId xmlns:a16="http://schemas.microsoft.com/office/drawing/2014/main" id="{59B7B68B-482E-FC4E-9E9A-ECA2C01AF82C}"/>
                  </a:ext>
                </a:extLst>
              </p:cNvPr>
              <p:cNvGrpSpPr/>
              <p:nvPr/>
            </p:nvGrpSpPr>
            <p:grpSpPr>
              <a:xfrm>
                <a:off x="9978755" y="4784436"/>
                <a:ext cx="625011" cy="591594"/>
                <a:chOff x="9216830" y="525078"/>
                <a:chExt cx="625011" cy="591594"/>
              </a:xfrm>
            </p:grpSpPr>
            <p:pic>
              <p:nvPicPr>
                <p:cNvPr id="132" name="Picture 131">
                  <a:extLst>
                    <a:ext uri="{FF2B5EF4-FFF2-40B4-BE49-F238E27FC236}">
                      <a16:creationId xmlns:a16="http://schemas.microsoft.com/office/drawing/2014/main" id="{207473D0-761F-E94F-9B19-F2F113AD0FE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9216830" y="929661"/>
                  <a:ext cx="625011" cy="187011"/>
                </a:xfrm>
                <a:prstGeom prst="rect">
                  <a:avLst/>
                </a:prstGeom>
              </p:spPr>
            </p:pic>
            <p:pic>
              <p:nvPicPr>
                <p:cNvPr id="134" name="Picture 133">
                  <a:extLst>
                    <a:ext uri="{FF2B5EF4-FFF2-40B4-BE49-F238E27FC236}">
                      <a16:creationId xmlns:a16="http://schemas.microsoft.com/office/drawing/2014/main" id="{45D93822-F95A-0F49-B8CD-A5DAE67250F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9241945" y="525078"/>
                  <a:ext cx="405962" cy="394729"/>
                </a:xfrm>
                <a:prstGeom prst="rect">
                  <a:avLst/>
                </a:prstGeom>
              </p:spPr>
            </p:pic>
          </p:grpSp>
          <p:sp>
            <p:nvSpPr>
              <p:cNvPr id="94" name="Diamond 93">
                <a:extLst>
                  <a:ext uri="{FF2B5EF4-FFF2-40B4-BE49-F238E27FC236}">
                    <a16:creationId xmlns:a16="http://schemas.microsoft.com/office/drawing/2014/main" id="{2FB1DB09-3245-E84A-91C5-E992968C1191}"/>
                  </a:ext>
                </a:extLst>
              </p:cNvPr>
              <p:cNvSpPr/>
              <p:nvPr/>
            </p:nvSpPr>
            <p:spPr>
              <a:xfrm>
                <a:off x="10126236" y="5449849"/>
                <a:ext cx="36000" cy="36000"/>
              </a:xfrm>
              <a:prstGeom prst="diamon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6CB3A255-806B-7947-BEEE-3B1B7BF72B14}"/>
                </a:ext>
              </a:extLst>
            </p:cNvPr>
            <p:cNvGrpSpPr/>
            <p:nvPr/>
          </p:nvGrpSpPr>
          <p:grpSpPr>
            <a:xfrm>
              <a:off x="7973367" y="1548590"/>
              <a:ext cx="1895060" cy="5259563"/>
              <a:chOff x="9653241" y="1533983"/>
              <a:chExt cx="1895060" cy="5259563"/>
            </a:xfrm>
          </p:grpSpPr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7BE0D0E9-1D08-BE42-82E5-4C68EC367F48}"/>
                  </a:ext>
                </a:extLst>
              </p:cNvPr>
              <p:cNvSpPr txBox="1"/>
              <p:nvPr/>
            </p:nvSpPr>
            <p:spPr>
              <a:xfrm>
                <a:off x="9913475" y="6485769"/>
                <a:ext cx="61681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/>
                  <a:t>2018</a:t>
                </a:r>
              </a:p>
            </p:txBody>
          </p:sp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E5A1391F-6FC1-EE40-A4D5-961D3D77E383}"/>
                  </a:ext>
                </a:extLst>
              </p:cNvPr>
              <p:cNvGrpSpPr/>
              <p:nvPr/>
            </p:nvGrpSpPr>
            <p:grpSpPr>
              <a:xfrm>
                <a:off x="9653241" y="1533983"/>
                <a:ext cx="1895060" cy="4921894"/>
                <a:chOff x="9653241" y="1533983"/>
                <a:chExt cx="1895060" cy="4921894"/>
              </a:xfrm>
            </p:grpSpPr>
            <p:grpSp>
              <p:nvGrpSpPr>
                <p:cNvPr id="11" name="Group 10">
                  <a:extLst>
                    <a:ext uri="{FF2B5EF4-FFF2-40B4-BE49-F238E27FC236}">
                      <a16:creationId xmlns:a16="http://schemas.microsoft.com/office/drawing/2014/main" id="{3EBE3E0B-FB75-8B4E-B884-F36933FBF282}"/>
                    </a:ext>
                  </a:extLst>
                </p:cNvPr>
                <p:cNvGrpSpPr/>
                <p:nvPr/>
              </p:nvGrpSpPr>
              <p:grpSpPr>
                <a:xfrm>
                  <a:off x="10140481" y="1533983"/>
                  <a:ext cx="1407820" cy="4921894"/>
                  <a:chOff x="10140481" y="1533983"/>
                  <a:chExt cx="1407820" cy="4921894"/>
                </a:xfrm>
              </p:grpSpPr>
              <p:pic>
                <p:nvPicPr>
                  <p:cNvPr id="76" name="Picture 75">
                    <a:extLst>
                      <a:ext uri="{FF2B5EF4-FFF2-40B4-BE49-F238E27FC236}">
                        <a16:creationId xmlns:a16="http://schemas.microsoft.com/office/drawing/2014/main" id="{7933D5FC-FA24-5A4E-A40C-C4B9FF71CCB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0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>
                  <a:xfrm>
                    <a:off x="10173029" y="1533983"/>
                    <a:ext cx="1375272" cy="310549"/>
                  </a:xfrm>
                  <a:prstGeom prst="rect">
                    <a:avLst/>
                  </a:prstGeom>
                </p:spPr>
              </p:pic>
              <p:cxnSp>
                <p:nvCxnSpPr>
                  <p:cNvPr id="95" name="Straight Connector 94">
                    <a:extLst>
                      <a:ext uri="{FF2B5EF4-FFF2-40B4-BE49-F238E27FC236}">
                        <a16:creationId xmlns:a16="http://schemas.microsoft.com/office/drawing/2014/main" id="{BD34E644-96E2-EE44-B3AF-575C1A1D837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10140481" y="1844532"/>
                    <a:ext cx="25241" cy="4611345"/>
                  </a:xfrm>
                  <a:prstGeom prst="line">
                    <a:avLst/>
                  </a:prstGeom>
                  <a:ln w="6350">
                    <a:solidFill>
                      <a:schemeClr val="accent1"/>
                    </a:solidFill>
                    <a:prstDash val="sysDot"/>
                    <a:headEnd type="diamond" w="sm" len="sm"/>
                    <a:tailEnd type="oval"/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pic>
              <p:nvPicPr>
                <p:cNvPr id="138" name="Picture 137">
                  <a:extLst>
                    <a:ext uri="{FF2B5EF4-FFF2-40B4-BE49-F238E27FC236}">
                      <a16:creationId xmlns:a16="http://schemas.microsoft.com/office/drawing/2014/main" id="{DCFE0196-999F-1F4A-84C1-355B0A715CD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9653241" y="5408745"/>
                  <a:ext cx="589171" cy="232759"/>
                </a:xfrm>
                <a:prstGeom prst="rect">
                  <a:avLst/>
                </a:prstGeom>
              </p:spPr>
            </p:pic>
            <p:sp>
              <p:nvSpPr>
                <p:cNvPr id="96" name="Diamond 95">
                  <a:extLst>
                    <a:ext uri="{FF2B5EF4-FFF2-40B4-BE49-F238E27FC236}">
                      <a16:creationId xmlns:a16="http://schemas.microsoft.com/office/drawing/2014/main" id="{EF286E25-3A01-C741-91B4-576640DE2D4A}"/>
                    </a:ext>
                  </a:extLst>
                </p:cNvPr>
                <p:cNvSpPr/>
                <p:nvPr/>
              </p:nvSpPr>
              <p:spPr>
                <a:xfrm>
                  <a:off x="10129722" y="5613695"/>
                  <a:ext cx="36000" cy="36000"/>
                </a:xfrm>
                <a:prstGeom prst="diamond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sp>
        <p:nvSpPr>
          <p:cNvPr id="116" name="Diamond 115">
            <a:extLst>
              <a:ext uri="{FF2B5EF4-FFF2-40B4-BE49-F238E27FC236}">
                <a16:creationId xmlns:a16="http://schemas.microsoft.com/office/drawing/2014/main" id="{B2CBEC43-97A1-224B-A8B8-F00761FE8C7B}"/>
              </a:ext>
            </a:extLst>
          </p:cNvPr>
          <p:cNvSpPr/>
          <p:nvPr/>
        </p:nvSpPr>
        <p:spPr>
          <a:xfrm>
            <a:off x="8442228" y="6055022"/>
            <a:ext cx="36000" cy="3600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0949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Rectangle 67">
            <a:extLst>
              <a:ext uri="{FF2B5EF4-FFF2-40B4-BE49-F238E27FC236}">
                <a16:creationId xmlns:a16="http://schemas.microsoft.com/office/drawing/2014/main" id="{83BE8CCC-B419-4C4A-84B7-C6F7FC0B4C99}"/>
              </a:ext>
            </a:extLst>
          </p:cNvPr>
          <p:cNvSpPr/>
          <p:nvPr/>
        </p:nvSpPr>
        <p:spPr>
          <a:xfrm>
            <a:off x="1243695" y="3334388"/>
            <a:ext cx="9729105" cy="2804334"/>
          </a:xfrm>
          <a:prstGeom prst="rect">
            <a:avLst/>
          </a:prstGeom>
          <a:noFill/>
          <a:ln w="19050">
            <a:solidFill>
              <a:schemeClr val="accent6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BBC2FED5-3787-F746-B217-5AF76BA316C1}"/>
              </a:ext>
            </a:extLst>
          </p:cNvPr>
          <p:cNvSpPr/>
          <p:nvPr/>
        </p:nvSpPr>
        <p:spPr>
          <a:xfrm>
            <a:off x="1225236" y="430430"/>
            <a:ext cx="9729105" cy="2794907"/>
          </a:xfrm>
          <a:prstGeom prst="rect">
            <a:avLst/>
          </a:prstGeom>
          <a:solidFill>
            <a:schemeClr val="bg1"/>
          </a:solidFill>
          <a:ln w="19050">
            <a:solidFill>
              <a:srgbClr val="9FC9E5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91BDC6ED-87A3-EA42-8D92-7BEB64E953F6}"/>
              </a:ext>
            </a:extLst>
          </p:cNvPr>
          <p:cNvGrpSpPr/>
          <p:nvPr/>
        </p:nvGrpSpPr>
        <p:grpSpPr>
          <a:xfrm>
            <a:off x="9453621" y="3425753"/>
            <a:ext cx="1308492" cy="1310802"/>
            <a:chOff x="4314747" y="3685777"/>
            <a:chExt cx="572054" cy="573064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6671158A-5CD8-5D48-BA79-63E9E79112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sharpenSoften amount="25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314747" y="3685777"/>
              <a:ext cx="368093" cy="378491"/>
            </a:xfrm>
            <a:prstGeom prst="rect">
              <a:avLst/>
            </a:prstGeom>
          </p:spPr>
        </p:pic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B37D6B0E-3EC3-544E-BEC2-F96D0F27CC1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14747" y="4056385"/>
              <a:ext cx="572054" cy="202456"/>
            </a:xfrm>
            <a:prstGeom prst="rect">
              <a:avLst/>
            </a:prstGeom>
          </p:spPr>
        </p:pic>
      </p:grpSp>
      <p:pic>
        <p:nvPicPr>
          <p:cNvPr id="62" name="Picture 61">
            <a:extLst>
              <a:ext uri="{FF2B5EF4-FFF2-40B4-BE49-F238E27FC236}">
                <a16:creationId xmlns:a16="http://schemas.microsoft.com/office/drawing/2014/main" id="{A6CE94A8-C762-D945-9964-253A9A6E02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6603" y="889703"/>
            <a:ext cx="801255" cy="744828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D00D6D6B-743F-1540-B6FE-279F660CFB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59948" y="1966467"/>
            <a:ext cx="1236770" cy="553971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98160110-F0A9-D843-B1CA-533E67E448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59359" y="4443439"/>
            <a:ext cx="1030147" cy="1474527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7933D5FC-FA24-5A4E-A40C-C4B9FF71CCB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07060" y="2583226"/>
            <a:ext cx="1964969" cy="443708"/>
          </a:xfrm>
          <a:prstGeom prst="rect">
            <a:avLst/>
          </a:prstGeom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9A3028A9-BC5F-B54D-B4A9-E93A0CE27C8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01592" y="2593988"/>
            <a:ext cx="1204827" cy="437422"/>
          </a:xfrm>
          <a:prstGeom prst="rect">
            <a:avLst/>
          </a:prstGeom>
        </p:spPr>
      </p:pic>
      <p:grpSp>
        <p:nvGrpSpPr>
          <p:cNvPr id="84" name="Group 83">
            <a:extLst>
              <a:ext uri="{FF2B5EF4-FFF2-40B4-BE49-F238E27FC236}">
                <a16:creationId xmlns:a16="http://schemas.microsoft.com/office/drawing/2014/main" id="{557F62CE-1AE4-4447-A380-F7F4E066B090}"/>
              </a:ext>
            </a:extLst>
          </p:cNvPr>
          <p:cNvGrpSpPr/>
          <p:nvPr/>
        </p:nvGrpSpPr>
        <p:grpSpPr>
          <a:xfrm>
            <a:off x="9790720" y="1163091"/>
            <a:ext cx="1059279" cy="1093889"/>
            <a:chOff x="9160932" y="3618574"/>
            <a:chExt cx="677336" cy="651335"/>
          </a:xfrm>
        </p:grpSpPr>
        <p:pic>
          <p:nvPicPr>
            <p:cNvPr id="78" name="Picture 77">
              <a:extLst>
                <a:ext uri="{FF2B5EF4-FFF2-40B4-BE49-F238E27FC236}">
                  <a16:creationId xmlns:a16="http://schemas.microsoft.com/office/drawing/2014/main" id="{063F7E7B-7095-3040-876D-903AF0561CF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341311" y="4093711"/>
              <a:ext cx="496957" cy="176198"/>
            </a:xfrm>
            <a:prstGeom prst="rect">
              <a:avLst/>
            </a:prstGeom>
          </p:spPr>
        </p:pic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C95B0FBD-0A09-A442-BA31-1393A76E3BC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160932" y="3618574"/>
              <a:ext cx="412169" cy="453044"/>
            </a:xfrm>
            <a:prstGeom prst="rect">
              <a:avLst/>
            </a:prstGeom>
          </p:spPr>
        </p:pic>
      </p:grpSp>
      <p:pic>
        <p:nvPicPr>
          <p:cNvPr id="93" name="Picture 92">
            <a:extLst>
              <a:ext uri="{FF2B5EF4-FFF2-40B4-BE49-F238E27FC236}">
                <a16:creationId xmlns:a16="http://schemas.microsoft.com/office/drawing/2014/main" id="{AFE5760E-226F-9245-B960-7001220B567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561674" y="677756"/>
            <a:ext cx="1141346" cy="888682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2EEDB08F-B694-8A43-BC96-9A1E593491AA}"/>
              </a:ext>
            </a:extLst>
          </p:cNvPr>
          <p:cNvSpPr txBox="1"/>
          <p:nvPr/>
        </p:nvSpPr>
        <p:spPr>
          <a:xfrm>
            <a:off x="160023" y="1634964"/>
            <a:ext cx="12037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9FC9E5"/>
                </a:solidFill>
              </a:rPr>
              <a:t>GPU Support 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645F173B-BE65-E743-8957-060295975AF8}"/>
              </a:ext>
            </a:extLst>
          </p:cNvPr>
          <p:cNvSpPr txBox="1"/>
          <p:nvPr/>
        </p:nvSpPr>
        <p:spPr>
          <a:xfrm>
            <a:off x="7678843" y="-4502"/>
            <a:ext cx="2307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N-Dimensional Array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1088EA3A-FF1C-6C45-9EF8-10CA3E0E359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31555" y="4855553"/>
            <a:ext cx="987757" cy="987757"/>
          </a:xfrm>
          <a:prstGeom prst="rect">
            <a:avLst/>
          </a:prstGeom>
        </p:spPr>
      </p:pic>
      <p:pic>
        <p:nvPicPr>
          <p:cNvPr id="101" name="Picture 100">
            <a:extLst>
              <a:ext uri="{FF2B5EF4-FFF2-40B4-BE49-F238E27FC236}">
                <a16:creationId xmlns:a16="http://schemas.microsoft.com/office/drawing/2014/main" id="{3BC98C27-655A-9F47-B587-AB9135F4758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742726" y="1672704"/>
            <a:ext cx="1424486" cy="622086"/>
          </a:xfrm>
          <a:prstGeom prst="rect">
            <a:avLst/>
          </a:prstGeom>
        </p:spPr>
      </p:pic>
      <p:pic>
        <p:nvPicPr>
          <p:cNvPr id="109" name="Picture 108">
            <a:extLst>
              <a:ext uri="{FF2B5EF4-FFF2-40B4-BE49-F238E27FC236}">
                <a16:creationId xmlns:a16="http://schemas.microsoft.com/office/drawing/2014/main" id="{7EF18574-9D14-7843-8CE4-EDA79E2B588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833962" y="1729832"/>
            <a:ext cx="1202755" cy="507830"/>
          </a:xfrm>
          <a:prstGeom prst="rect">
            <a:avLst/>
          </a:prstGeom>
        </p:spPr>
      </p:pic>
      <p:pic>
        <p:nvPicPr>
          <p:cNvPr id="120" name="Picture 119">
            <a:extLst>
              <a:ext uri="{FF2B5EF4-FFF2-40B4-BE49-F238E27FC236}">
                <a16:creationId xmlns:a16="http://schemas.microsoft.com/office/drawing/2014/main" id="{24CFDF42-0FD9-E64B-AAAE-DA47B886475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912129" y="4127484"/>
            <a:ext cx="1571534" cy="347087"/>
          </a:xfrm>
          <a:prstGeom prst="rect">
            <a:avLst/>
          </a:prstGeom>
        </p:spPr>
      </p:pic>
      <p:pic>
        <p:nvPicPr>
          <p:cNvPr id="127" name="Picture 126">
            <a:extLst>
              <a:ext uri="{FF2B5EF4-FFF2-40B4-BE49-F238E27FC236}">
                <a16:creationId xmlns:a16="http://schemas.microsoft.com/office/drawing/2014/main" id="{14407AF1-1876-DE4B-B9F4-7D4D28A4167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436138" y="4972640"/>
            <a:ext cx="809342" cy="607706"/>
          </a:xfrm>
          <a:prstGeom prst="rect">
            <a:avLst/>
          </a:prstGeom>
        </p:spPr>
      </p:pic>
      <p:grpSp>
        <p:nvGrpSpPr>
          <p:cNvPr id="135" name="Group 134">
            <a:extLst>
              <a:ext uri="{FF2B5EF4-FFF2-40B4-BE49-F238E27FC236}">
                <a16:creationId xmlns:a16="http://schemas.microsoft.com/office/drawing/2014/main" id="{59B7B68B-482E-FC4E-9E9A-ECA2C01AF82C}"/>
              </a:ext>
            </a:extLst>
          </p:cNvPr>
          <p:cNvGrpSpPr/>
          <p:nvPr/>
        </p:nvGrpSpPr>
        <p:grpSpPr>
          <a:xfrm>
            <a:off x="7727716" y="1164198"/>
            <a:ext cx="876889" cy="930567"/>
            <a:chOff x="9216831" y="536678"/>
            <a:chExt cx="546538" cy="579994"/>
          </a:xfrm>
        </p:grpSpPr>
        <p:pic>
          <p:nvPicPr>
            <p:cNvPr id="132" name="Picture 131">
              <a:extLst>
                <a:ext uri="{FF2B5EF4-FFF2-40B4-BE49-F238E27FC236}">
                  <a16:creationId xmlns:a16="http://schemas.microsoft.com/office/drawing/2014/main" id="{207473D0-761F-E94F-9B19-F2F113AD0F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9216831" y="953141"/>
              <a:ext cx="546538" cy="163531"/>
            </a:xfrm>
            <a:prstGeom prst="rect">
              <a:avLst/>
            </a:prstGeom>
          </p:spPr>
        </p:pic>
        <p:pic>
          <p:nvPicPr>
            <p:cNvPr id="134" name="Picture 133">
              <a:extLst>
                <a:ext uri="{FF2B5EF4-FFF2-40B4-BE49-F238E27FC236}">
                  <a16:creationId xmlns:a16="http://schemas.microsoft.com/office/drawing/2014/main" id="{45D93822-F95A-0F49-B8CD-A5DAE67250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9241945" y="536678"/>
              <a:ext cx="394031" cy="383129"/>
            </a:xfrm>
            <a:prstGeom prst="rect">
              <a:avLst/>
            </a:prstGeom>
          </p:spPr>
        </p:pic>
      </p:grpSp>
      <p:pic>
        <p:nvPicPr>
          <p:cNvPr id="138" name="Picture 137">
            <a:extLst>
              <a:ext uri="{FF2B5EF4-FFF2-40B4-BE49-F238E27FC236}">
                <a16:creationId xmlns:a16="http://schemas.microsoft.com/office/drawing/2014/main" id="{DCFE0196-999F-1F4A-84C1-355B0A715CDE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498134" y="2102499"/>
            <a:ext cx="924456" cy="365217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7545781B-D51F-034C-A25A-051D1C0F4005}"/>
              </a:ext>
            </a:extLst>
          </p:cNvPr>
          <p:cNvSpPr txBox="1"/>
          <p:nvPr/>
        </p:nvSpPr>
        <p:spPr>
          <a:xfrm>
            <a:off x="3067905" y="-26168"/>
            <a:ext cx="1489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941651"/>
                </a:solidFill>
              </a:rPr>
              <a:t>2D Array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54891591-2C81-8F47-9C5B-5C4A7F1039EF}"/>
              </a:ext>
            </a:extLst>
          </p:cNvPr>
          <p:cNvSpPr txBox="1"/>
          <p:nvPr/>
        </p:nvSpPr>
        <p:spPr>
          <a:xfrm>
            <a:off x="160023" y="4226794"/>
            <a:ext cx="8887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CPU </a:t>
            </a:r>
          </a:p>
          <a:p>
            <a:r>
              <a:rPr lang="en-US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Only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E6687847-22B5-3F4A-AF8B-9DDC05FAF2FE}"/>
              </a:ext>
            </a:extLst>
          </p:cNvPr>
          <p:cNvSpPr/>
          <p:nvPr/>
        </p:nvSpPr>
        <p:spPr>
          <a:xfrm>
            <a:off x="6224989" y="332908"/>
            <a:ext cx="4625010" cy="5903259"/>
          </a:xfrm>
          <a:prstGeom prst="rect">
            <a:avLst/>
          </a:prstGeom>
          <a:noFill/>
          <a:ln w="19050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145B727-FB0D-524C-BE3C-7C2E38A05584}"/>
              </a:ext>
            </a:extLst>
          </p:cNvPr>
          <p:cNvSpPr/>
          <p:nvPr/>
        </p:nvSpPr>
        <p:spPr>
          <a:xfrm>
            <a:off x="1320382" y="343164"/>
            <a:ext cx="4743144" cy="5903259"/>
          </a:xfrm>
          <a:prstGeom prst="rect">
            <a:avLst/>
          </a:prstGeom>
          <a:noFill/>
          <a:ln w="19050">
            <a:solidFill>
              <a:srgbClr val="94165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AC6B0424-1A07-724E-BCD0-7FD1EA9A6BE3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674043" y="4466906"/>
            <a:ext cx="1911363" cy="406219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CDCAAC73-30F1-1845-A10B-744A5490541F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3978218" y="4441553"/>
            <a:ext cx="1188146" cy="41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0340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 59">
            <a:extLst>
              <a:ext uri="{FF2B5EF4-FFF2-40B4-BE49-F238E27FC236}">
                <a16:creationId xmlns:a16="http://schemas.microsoft.com/office/drawing/2014/main" id="{A1ADF832-7B6A-4A41-B0FF-9C5805EEDE7D}"/>
              </a:ext>
            </a:extLst>
          </p:cNvPr>
          <p:cNvGrpSpPr/>
          <p:nvPr/>
        </p:nvGrpSpPr>
        <p:grpSpPr>
          <a:xfrm>
            <a:off x="5074527" y="1987777"/>
            <a:ext cx="4761220" cy="612000"/>
            <a:chOff x="4704760" y="1900600"/>
            <a:chExt cx="4761220" cy="612000"/>
          </a:xfrm>
        </p:grpSpPr>
        <p:sp>
          <p:nvSpPr>
            <p:cNvPr id="45" name="Rounded Rectangle 44">
              <a:extLst>
                <a:ext uri="{FF2B5EF4-FFF2-40B4-BE49-F238E27FC236}">
                  <a16:creationId xmlns:a16="http://schemas.microsoft.com/office/drawing/2014/main" id="{AC9A7FC6-CFE6-B64A-B7E3-A8E4F58DD4F6}"/>
                </a:ext>
              </a:extLst>
            </p:cNvPr>
            <p:cNvSpPr/>
            <p:nvPr/>
          </p:nvSpPr>
          <p:spPr>
            <a:xfrm>
              <a:off x="4704760" y="1900600"/>
              <a:ext cx="4761220" cy="612000"/>
            </a:xfrm>
            <a:prstGeom prst="roundRect">
              <a:avLst/>
            </a:prstGeom>
            <a:noFill/>
            <a:ln w="38100">
              <a:solidFill>
                <a:srgbClr val="4D77C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6B15D827-E8D9-FA49-A682-C606D9B0ACC5}"/>
                </a:ext>
              </a:extLst>
            </p:cNvPr>
            <p:cNvSpPr txBox="1"/>
            <p:nvPr/>
          </p:nvSpPr>
          <p:spPr>
            <a:xfrm>
              <a:off x="4905505" y="2023529"/>
              <a:ext cx="1768892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4D77CF"/>
                  </a:solidFill>
                </a:rPr>
                <a:t>Data Exploration</a:t>
              </a:r>
            </a:p>
          </p:txBody>
        </p:sp>
      </p:grp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8D7ADF41-07BD-B44D-9FF0-D62DDF55D9B1}"/>
              </a:ext>
            </a:extLst>
          </p:cNvPr>
          <p:cNvSpPr/>
          <p:nvPr/>
        </p:nvSpPr>
        <p:spPr>
          <a:xfrm>
            <a:off x="5810668" y="3404771"/>
            <a:ext cx="4025079" cy="612000"/>
          </a:xfrm>
          <a:prstGeom prst="roundRect">
            <a:avLst/>
          </a:prstGeom>
          <a:noFill/>
          <a:ln w="38100">
            <a:solidFill>
              <a:srgbClr val="0132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C6362CC-E9EE-F741-862C-023D88810988}"/>
              </a:ext>
            </a:extLst>
          </p:cNvPr>
          <p:cNvSpPr txBox="1"/>
          <p:nvPr/>
        </p:nvSpPr>
        <p:spPr>
          <a:xfrm>
            <a:off x="5851849" y="3563581"/>
            <a:ext cx="1719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13243"/>
                </a:solidFill>
              </a:rPr>
              <a:t>Data Evaluation</a:t>
            </a: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8E2519EF-4A39-4A4F-8993-8E19A4A6CD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65467" y="2149318"/>
            <a:ext cx="917999" cy="257464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1115F509-F778-6640-A45A-E932C74943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6815" y="2122078"/>
            <a:ext cx="1011207" cy="264253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F3EB464A-4DE5-D44C-A70D-41CFADF0C3B4}"/>
              </a:ext>
            </a:extLst>
          </p:cNvPr>
          <p:cNvGrpSpPr/>
          <p:nvPr/>
        </p:nvGrpSpPr>
        <p:grpSpPr>
          <a:xfrm>
            <a:off x="4086186" y="6099338"/>
            <a:ext cx="5679343" cy="612000"/>
            <a:chOff x="4086186" y="6099338"/>
            <a:chExt cx="5679343" cy="612000"/>
          </a:xfrm>
        </p:grpSpPr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6CC21458-0A04-2541-8F1B-576CA5A0BD8A}"/>
                </a:ext>
              </a:extLst>
            </p:cNvPr>
            <p:cNvGrpSpPr/>
            <p:nvPr/>
          </p:nvGrpSpPr>
          <p:grpSpPr>
            <a:xfrm>
              <a:off x="4086186" y="6099338"/>
              <a:ext cx="5679343" cy="612000"/>
              <a:chOff x="3465572" y="6314348"/>
              <a:chExt cx="5679343" cy="612000"/>
            </a:xfrm>
          </p:grpSpPr>
          <p:sp>
            <p:nvSpPr>
              <p:cNvPr id="50" name="Rounded Rectangle 49">
                <a:extLst>
                  <a:ext uri="{FF2B5EF4-FFF2-40B4-BE49-F238E27FC236}">
                    <a16:creationId xmlns:a16="http://schemas.microsoft.com/office/drawing/2014/main" id="{462CACD5-9F91-A745-B4B7-F4590803F6E9}"/>
                  </a:ext>
                </a:extLst>
              </p:cNvPr>
              <p:cNvSpPr/>
              <p:nvPr/>
            </p:nvSpPr>
            <p:spPr>
              <a:xfrm>
                <a:off x="3465572" y="6314348"/>
                <a:ext cx="5679343" cy="612000"/>
              </a:xfrm>
              <a:prstGeom prst="roundRect">
                <a:avLst/>
              </a:prstGeom>
              <a:noFill/>
              <a:ln w="381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F13F92C4-33A0-F44D-9611-09A75C6D8F35}"/>
                  </a:ext>
                </a:extLst>
              </p:cNvPr>
              <p:cNvSpPr txBox="1"/>
              <p:nvPr/>
            </p:nvSpPr>
            <p:spPr>
              <a:xfrm>
                <a:off x="3558759" y="6441273"/>
                <a:ext cx="1984682" cy="378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Data Presentation</a:t>
                </a:r>
              </a:p>
            </p:txBody>
          </p:sp>
        </p:grpSp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9CD09E88-9751-7746-ABF3-BA0E122E3BA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03290" y="6212123"/>
              <a:ext cx="1260014" cy="329272"/>
            </a:xfrm>
            <a:prstGeom prst="rect">
              <a:avLst/>
            </a:prstGeom>
          </p:spPr>
        </p:pic>
        <p:pic>
          <p:nvPicPr>
            <p:cNvPr id="81" name="Picture 80">
              <a:extLst>
                <a:ext uri="{FF2B5EF4-FFF2-40B4-BE49-F238E27FC236}">
                  <a16:creationId xmlns:a16="http://schemas.microsoft.com/office/drawing/2014/main" id="{BCB201A3-E3D0-0B4A-9948-BA1D0E2DBD5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374916" y="6153724"/>
              <a:ext cx="517593" cy="437009"/>
            </a:xfrm>
            <a:prstGeom prst="rect">
              <a:avLst/>
            </a:prstGeom>
          </p:spPr>
        </p:pic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BCCBC7C5-F42D-7249-A0AE-17349E48064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014441" y="6182737"/>
              <a:ext cx="641345" cy="481680"/>
            </a:xfrm>
            <a:prstGeom prst="rect">
              <a:avLst/>
            </a:prstGeom>
          </p:spPr>
        </p:pic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AF920462-D414-584B-8D3E-51468DB1AB34}"/>
              </a:ext>
            </a:extLst>
          </p:cNvPr>
          <p:cNvGrpSpPr/>
          <p:nvPr/>
        </p:nvGrpSpPr>
        <p:grpSpPr>
          <a:xfrm>
            <a:off x="838200" y="1168342"/>
            <a:ext cx="4466128" cy="5338396"/>
            <a:chOff x="838200" y="1168342"/>
            <a:chExt cx="4466128" cy="5338396"/>
          </a:xfrm>
        </p:grpSpPr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E9FBF7E9-CCDE-2146-A286-C1A0AAC90B59}"/>
                </a:ext>
              </a:extLst>
            </p:cNvPr>
            <p:cNvGrpSpPr/>
            <p:nvPr/>
          </p:nvGrpSpPr>
          <p:grpSpPr>
            <a:xfrm>
              <a:off x="838200" y="1168342"/>
              <a:ext cx="4466128" cy="5338396"/>
              <a:chOff x="838200" y="1168342"/>
              <a:chExt cx="4466128" cy="5338396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883FB13A-6109-B64E-A4EE-9C2959EC1BD5}"/>
                  </a:ext>
                </a:extLst>
              </p:cNvPr>
              <p:cNvGrpSpPr/>
              <p:nvPr/>
            </p:nvGrpSpPr>
            <p:grpSpPr>
              <a:xfrm>
                <a:off x="838200" y="1168342"/>
                <a:ext cx="4466128" cy="5338396"/>
                <a:chOff x="1343891" y="1587954"/>
                <a:chExt cx="4466128" cy="5338396"/>
              </a:xfrm>
            </p:grpSpPr>
            <p:grpSp>
              <p:nvGrpSpPr>
                <p:cNvPr id="26" name="Group 25">
                  <a:extLst>
                    <a:ext uri="{FF2B5EF4-FFF2-40B4-BE49-F238E27FC236}">
                      <a16:creationId xmlns:a16="http://schemas.microsoft.com/office/drawing/2014/main" id="{F3CF194A-8AA8-BD4B-9362-D1025FEBC530}"/>
                    </a:ext>
                  </a:extLst>
                </p:cNvPr>
                <p:cNvGrpSpPr/>
                <p:nvPr/>
              </p:nvGrpSpPr>
              <p:grpSpPr>
                <a:xfrm>
                  <a:off x="1343891" y="1971610"/>
                  <a:ext cx="4106667" cy="4492793"/>
                  <a:chOff x="1343891" y="1971610"/>
                  <a:chExt cx="4106667" cy="4492793"/>
                </a:xfrm>
              </p:grpSpPr>
              <p:cxnSp>
                <p:nvCxnSpPr>
                  <p:cNvPr id="23" name="Straight Connector 22">
                    <a:extLst>
                      <a:ext uri="{FF2B5EF4-FFF2-40B4-BE49-F238E27FC236}">
                        <a16:creationId xmlns:a16="http://schemas.microsoft.com/office/drawing/2014/main" id="{63EF3DED-D33B-CE4E-ACE9-51865CC35B63}"/>
                      </a:ext>
                    </a:extLst>
                  </p:cNvPr>
                  <p:cNvCxnSpPr>
                    <a:cxnSpLocks/>
                    <a:endCxn id="19" idx="1"/>
                  </p:cNvCxnSpPr>
                  <p:nvPr/>
                </p:nvCxnSpPr>
                <p:spPr>
                  <a:xfrm flipV="1">
                    <a:off x="4084846" y="4218007"/>
                    <a:ext cx="1365712" cy="7466"/>
                  </a:xfrm>
                  <a:prstGeom prst="line">
                    <a:avLst/>
                  </a:prstGeom>
                  <a:ln w="63500">
                    <a:solidFill>
                      <a:srgbClr val="EEEEEE"/>
                    </a:solidFill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" name="Straight Connector 24">
                    <a:extLst>
                      <a:ext uri="{FF2B5EF4-FFF2-40B4-BE49-F238E27FC236}">
                        <a16:creationId xmlns:a16="http://schemas.microsoft.com/office/drawing/2014/main" id="{0157336D-3F48-4749-A484-69CE7F9DCA5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639409" y="5125533"/>
                    <a:ext cx="657069" cy="681914"/>
                  </a:xfrm>
                  <a:prstGeom prst="line">
                    <a:avLst/>
                  </a:prstGeom>
                  <a:ln w="63500">
                    <a:solidFill>
                      <a:srgbClr val="EEEEEE"/>
                    </a:solidFill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9" name="Freeform 18">
                    <a:extLst>
                      <a:ext uri="{FF2B5EF4-FFF2-40B4-BE49-F238E27FC236}">
                        <a16:creationId xmlns:a16="http://schemas.microsoft.com/office/drawing/2014/main" id="{C6D6C418-5B52-484E-BD8D-9F8DF99773EC}"/>
                      </a:ext>
                    </a:extLst>
                  </p:cNvPr>
                  <p:cNvSpPr/>
                  <p:nvPr/>
                </p:nvSpPr>
                <p:spPr>
                  <a:xfrm>
                    <a:off x="2646714" y="1971610"/>
                    <a:ext cx="2803844" cy="4492793"/>
                  </a:xfrm>
                  <a:custGeom>
                    <a:avLst/>
                    <a:gdLst>
                      <a:gd name="connsiteX0" fmla="*/ 29817 w 2067339"/>
                      <a:gd name="connsiteY0" fmla="*/ 0 h 3916017"/>
                      <a:gd name="connsiteX1" fmla="*/ 2067339 w 2067339"/>
                      <a:gd name="connsiteY1" fmla="*/ 1958009 h 3916017"/>
                      <a:gd name="connsiteX2" fmla="*/ 238142 w 2067339"/>
                      <a:gd name="connsiteY2" fmla="*/ 3905909 h 3916017"/>
                      <a:gd name="connsiteX3" fmla="*/ 29838 w 2067339"/>
                      <a:gd name="connsiteY3" fmla="*/ 3916017 h 3916017"/>
                      <a:gd name="connsiteX4" fmla="*/ 29797 w 2067339"/>
                      <a:gd name="connsiteY4" fmla="*/ 3916017 h 3916017"/>
                      <a:gd name="connsiteX5" fmla="*/ 0 w 2067339"/>
                      <a:gd name="connsiteY5" fmla="*/ 3914571 h 3916017"/>
                      <a:gd name="connsiteX6" fmla="*/ 0 w 2067339"/>
                      <a:gd name="connsiteY6" fmla="*/ 1447 h 3916017"/>
                      <a:gd name="connsiteX7" fmla="*/ 29817 w 2067339"/>
                      <a:gd name="connsiteY7" fmla="*/ 0 h 39160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067339" h="3916017">
                        <a:moveTo>
                          <a:pt x="29817" y="0"/>
                        </a:moveTo>
                        <a:cubicBezTo>
                          <a:pt x="1155109" y="0"/>
                          <a:pt x="2067339" y="876630"/>
                          <a:pt x="2067339" y="1958009"/>
                        </a:cubicBezTo>
                        <a:cubicBezTo>
                          <a:pt x="2067339" y="2971802"/>
                          <a:pt x="1265575" y="3805640"/>
                          <a:pt x="238142" y="3905909"/>
                        </a:cubicBezTo>
                        <a:lnTo>
                          <a:pt x="29838" y="3916017"/>
                        </a:lnTo>
                        <a:lnTo>
                          <a:pt x="29797" y="3916017"/>
                        </a:lnTo>
                        <a:lnTo>
                          <a:pt x="0" y="3914571"/>
                        </a:lnTo>
                        <a:lnTo>
                          <a:pt x="0" y="1447"/>
                        </a:lnTo>
                        <a:lnTo>
                          <a:pt x="29817" y="0"/>
                        </a:lnTo>
                        <a:close/>
                      </a:path>
                    </a:pathLst>
                  </a:custGeom>
                  <a:noFill/>
                  <a:ln w="63500">
                    <a:solidFill>
                      <a:srgbClr val="EEEEEE"/>
                    </a:solidFill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7" name="Group 6">
                    <a:extLst>
                      <a:ext uri="{FF2B5EF4-FFF2-40B4-BE49-F238E27FC236}">
                        <a16:creationId xmlns:a16="http://schemas.microsoft.com/office/drawing/2014/main" id="{8118AFD3-C880-6741-88F2-19B51036665C}"/>
                      </a:ext>
                    </a:extLst>
                  </p:cNvPr>
                  <p:cNvGrpSpPr/>
                  <p:nvPr/>
                </p:nvGrpSpPr>
                <p:grpSpPr>
                  <a:xfrm>
                    <a:off x="1343891" y="2812473"/>
                    <a:ext cx="2826327" cy="2826000"/>
                    <a:chOff x="1343891" y="2812473"/>
                    <a:chExt cx="2826327" cy="2826000"/>
                  </a:xfrm>
                </p:grpSpPr>
                <p:sp>
                  <p:nvSpPr>
                    <p:cNvPr id="5" name="Oval 4">
                      <a:extLst>
                        <a:ext uri="{FF2B5EF4-FFF2-40B4-BE49-F238E27FC236}">
                          <a16:creationId xmlns:a16="http://schemas.microsoft.com/office/drawing/2014/main" id="{6ED08BE2-6D26-9A43-9213-3457C3A381F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43891" y="2812473"/>
                      <a:ext cx="2826327" cy="2826000"/>
                    </a:xfrm>
                    <a:prstGeom prst="ellipse">
                      <a:avLst/>
                    </a:prstGeom>
                    <a:solidFill>
                      <a:srgbClr val="FFC553"/>
                    </a:solidFill>
                    <a:ln>
                      <a:solidFill>
                        <a:srgbClr val="FFC553"/>
                      </a:solidFill>
                    </a:ln>
                    <a:effectLst>
                      <a:outerShdw blurRad="1270000" dist="50800" dir="5400000" algn="ctr" rotWithShape="0">
                        <a:srgbClr val="FFC000">
                          <a:alpha val="50000"/>
                        </a:srgb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" name="Oval 5">
                      <a:extLst>
                        <a:ext uri="{FF2B5EF4-FFF2-40B4-BE49-F238E27FC236}">
                          <a16:creationId xmlns:a16="http://schemas.microsoft.com/office/drawing/2014/main" id="{89C50C07-685F-AB42-9D92-91E132086DE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87054" y="3055473"/>
                      <a:ext cx="2340000" cy="2340000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>
                      <a:solidFill>
                        <a:srgbClr val="FFC553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sp>
                <p:nvSpPr>
                  <p:cNvPr id="8" name="TextBox 7">
                    <a:extLst>
                      <a:ext uri="{FF2B5EF4-FFF2-40B4-BE49-F238E27FC236}">
                        <a16:creationId xmlns:a16="http://schemas.microsoft.com/office/drawing/2014/main" id="{833DFC2C-D4B6-DA4E-B466-103E35D11A0C}"/>
                      </a:ext>
                    </a:extLst>
                  </p:cNvPr>
                  <p:cNvSpPr txBox="1"/>
                  <p:nvPr/>
                </p:nvSpPr>
                <p:spPr>
                  <a:xfrm>
                    <a:off x="2107096" y="3617843"/>
                    <a:ext cx="1331843" cy="120032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dirty="0"/>
                      <a:t>Python Libraries for </a:t>
                    </a:r>
                    <a:r>
                      <a:rPr lang="en-US" b="1" dirty="0"/>
                      <a:t>Data Science</a:t>
                    </a:r>
                  </a:p>
                </p:txBody>
              </p:sp>
              <p:cxnSp>
                <p:nvCxnSpPr>
                  <p:cNvPr id="21" name="Straight Connector 20">
                    <a:extLst>
                      <a:ext uri="{FF2B5EF4-FFF2-40B4-BE49-F238E27FC236}">
                        <a16:creationId xmlns:a16="http://schemas.microsoft.com/office/drawing/2014/main" id="{8994E0C4-2A3C-A34F-9F14-CCCF7F03C7C7}"/>
                      </a:ext>
                    </a:extLst>
                  </p:cNvPr>
                  <p:cNvCxnSpPr>
                    <a:stCxn id="5" idx="7"/>
                  </p:cNvCxnSpPr>
                  <p:nvPr/>
                </p:nvCxnSpPr>
                <p:spPr>
                  <a:xfrm flipV="1">
                    <a:off x="3756312" y="2544417"/>
                    <a:ext cx="835566" cy="681914"/>
                  </a:xfrm>
                  <a:prstGeom prst="line">
                    <a:avLst/>
                  </a:prstGeom>
                  <a:ln w="63500">
                    <a:solidFill>
                      <a:srgbClr val="EEEEEE"/>
                    </a:solidFill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D8CE77E0-BF17-494E-893C-436101F623EE}"/>
                    </a:ext>
                  </a:extLst>
                </p:cNvPr>
                <p:cNvGrpSpPr/>
                <p:nvPr/>
              </p:nvGrpSpPr>
              <p:grpSpPr>
                <a:xfrm>
                  <a:off x="2259714" y="1587954"/>
                  <a:ext cx="774000" cy="774000"/>
                  <a:chOff x="6897602" y="2641615"/>
                  <a:chExt cx="774000" cy="774000"/>
                </a:xfrm>
              </p:grpSpPr>
              <p:sp>
                <p:nvSpPr>
                  <p:cNvPr id="28" name="Oval 27">
                    <a:extLst>
                      <a:ext uri="{FF2B5EF4-FFF2-40B4-BE49-F238E27FC236}">
                        <a16:creationId xmlns:a16="http://schemas.microsoft.com/office/drawing/2014/main" id="{5F98D350-9A1E-C14A-8AA9-685334D0545F}"/>
                      </a:ext>
                    </a:extLst>
                  </p:cNvPr>
                  <p:cNvSpPr/>
                  <p:nvPr/>
                </p:nvSpPr>
                <p:spPr>
                  <a:xfrm>
                    <a:off x="6897602" y="2641615"/>
                    <a:ext cx="774000" cy="774000"/>
                  </a:xfrm>
                  <a:prstGeom prst="ellipse">
                    <a:avLst/>
                  </a:prstGeom>
                  <a:solidFill>
                    <a:srgbClr val="4DABCF"/>
                  </a:solidFill>
                  <a:ln>
                    <a:solidFill>
                      <a:srgbClr val="4DABCF"/>
                    </a:solidFill>
                  </a:ln>
                  <a:effectLst>
                    <a:outerShdw blurRad="635000" dist="50800" dir="5400000" algn="ctr" rotWithShape="0">
                      <a:srgbClr val="4DABCF">
                        <a:alpha val="43000"/>
                      </a:srgb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9" name="Oval 28">
                    <a:extLst>
                      <a:ext uri="{FF2B5EF4-FFF2-40B4-BE49-F238E27FC236}">
                        <a16:creationId xmlns:a16="http://schemas.microsoft.com/office/drawing/2014/main" id="{33D5B312-FEF3-F74C-96F1-356CA29778B2}"/>
                      </a:ext>
                    </a:extLst>
                  </p:cNvPr>
                  <p:cNvSpPr/>
                  <p:nvPr/>
                </p:nvSpPr>
                <p:spPr>
                  <a:xfrm>
                    <a:off x="7014602" y="2766937"/>
                    <a:ext cx="540000" cy="54000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rgbClr val="00B0F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31" name="Group 30">
                  <a:extLst>
                    <a:ext uri="{FF2B5EF4-FFF2-40B4-BE49-F238E27FC236}">
                      <a16:creationId xmlns:a16="http://schemas.microsoft.com/office/drawing/2014/main" id="{117CE69F-9742-2E43-8B96-59ECDD0EF179}"/>
                    </a:ext>
                  </a:extLst>
                </p:cNvPr>
                <p:cNvGrpSpPr/>
                <p:nvPr/>
              </p:nvGrpSpPr>
              <p:grpSpPr>
                <a:xfrm>
                  <a:off x="4247218" y="2263495"/>
                  <a:ext cx="774000" cy="774000"/>
                  <a:chOff x="6897602" y="2641615"/>
                  <a:chExt cx="774000" cy="774000"/>
                </a:xfrm>
              </p:grpSpPr>
              <p:sp>
                <p:nvSpPr>
                  <p:cNvPr id="32" name="Oval 31">
                    <a:extLst>
                      <a:ext uri="{FF2B5EF4-FFF2-40B4-BE49-F238E27FC236}">
                        <a16:creationId xmlns:a16="http://schemas.microsoft.com/office/drawing/2014/main" id="{959DB022-3BFF-794C-9117-FE55714C924A}"/>
                      </a:ext>
                    </a:extLst>
                  </p:cNvPr>
                  <p:cNvSpPr/>
                  <p:nvPr/>
                </p:nvSpPr>
                <p:spPr>
                  <a:xfrm>
                    <a:off x="6897602" y="2641615"/>
                    <a:ext cx="774000" cy="774000"/>
                  </a:xfrm>
                  <a:prstGeom prst="ellipse">
                    <a:avLst/>
                  </a:prstGeom>
                  <a:solidFill>
                    <a:srgbClr val="4D77CF"/>
                  </a:solidFill>
                  <a:ln>
                    <a:noFill/>
                  </a:ln>
                  <a:effectLst>
                    <a:outerShdw blurRad="635000" dist="50800" dir="10800000" algn="ctr" rotWithShape="0">
                      <a:srgbClr val="4D77CF">
                        <a:alpha val="50000"/>
                      </a:srgb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3" name="Oval 32">
                    <a:extLst>
                      <a:ext uri="{FF2B5EF4-FFF2-40B4-BE49-F238E27FC236}">
                        <a16:creationId xmlns:a16="http://schemas.microsoft.com/office/drawing/2014/main" id="{5B950FC6-0F76-6848-B646-276B50CB8ABF}"/>
                      </a:ext>
                    </a:extLst>
                  </p:cNvPr>
                  <p:cNvSpPr/>
                  <p:nvPr/>
                </p:nvSpPr>
                <p:spPr>
                  <a:xfrm>
                    <a:off x="7004507" y="2740394"/>
                    <a:ext cx="540000" cy="54000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rgbClr val="7030A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34" name="Group 33">
                  <a:extLst>
                    <a:ext uri="{FF2B5EF4-FFF2-40B4-BE49-F238E27FC236}">
                      <a16:creationId xmlns:a16="http://schemas.microsoft.com/office/drawing/2014/main" id="{E1FDC6A4-DB15-4340-A1CF-21920EF47594}"/>
                    </a:ext>
                  </a:extLst>
                </p:cNvPr>
                <p:cNvGrpSpPr/>
                <p:nvPr/>
              </p:nvGrpSpPr>
              <p:grpSpPr>
                <a:xfrm>
                  <a:off x="5036019" y="3831006"/>
                  <a:ext cx="774000" cy="774000"/>
                  <a:chOff x="6897602" y="2641615"/>
                  <a:chExt cx="774000" cy="774000"/>
                </a:xfrm>
              </p:grpSpPr>
              <p:sp>
                <p:nvSpPr>
                  <p:cNvPr id="35" name="Oval 34">
                    <a:extLst>
                      <a:ext uri="{FF2B5EF4-FFF2-40B4-BE49-F238E27FC236}">
                        <a16:creationId xmlns:a16="http://schemas.microsoft.com/office/drawing/2014/main" id="{815A3644-2FE6-2744-A0D5-DA0DB086C724}"/>
                      </a:ext>
                    </a:extLst>
                  </p:cNvPr>
                  <p:cNvSpPr/>
                  <p:nvPr/>
                </p:nvSpPr>
                <p:spPr>
                  <a:xfrm>
                    <a:off x="6897602" y="2641615"/>
                    <a:ext cx="774000" cy="774000"/>
                  </a:xfrm>
                  <a:prstGeom prst="ellipse">
                    <a:avLst/>
                  </a:prstGeom>
                  <a:solidFill>
                    <a:srgbClr val="013243"/>
                  </a:solidFill>
                  <a:ln>
                    <a:solidFill>
                      <a:srgbClr val="6C7A89"/>
                    </a:solidFill>
                  </a:ln>
                  <a:effectLst>
                    <a:outerShdw blurRad="635000" dist="50800" dir="10800000" algn="ctr" rotWithShape="0">
                      <a:srgbClr val="013243">
                        <a:alpha val="50000"/>
                      </a:srgb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6" name="Oval 35">
                    <a:extLst>
                      <a:ext uri="{FF2B5EF4-FFF2-40B4-BE49-F238E27FC236}">
                        <a16:creationId xmlns:a16="http://schemas.microsoft.com/office/drawing/2014/main" id="{39CE3667-A9DA-6E4F-9481-35EA33D34730}"/>
                      </a:ext>
                    </a:extLst>
                  </p:cNvPr>
                  <p:cNvSpPr/>
                  <p:nvPr/>
                </p:nvSpPr>
                <p:spPr>
                  <a:xfrm>
                    <a:off x="7014602" y="2766937"/>
                    <a:ext cx="540000" cy="54000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rgbClr val="941651">
                        <a:alpha val="24000"/>
                      </a:srgb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37" name="Group 36">
                  <a:extLst>
                    <a:ext uri="{FF2B5EF4-FFF2-40B4-BE49-F238E27FC236}">
                      <a16:creationId xmlns:a16="http://schemas.microsoft.com/office/drawing/2014/main" id="{3BFCEBA7-E139-A943-AC65-67274F1842C1}"/>
                    </a:ext>
                  </a:extLst>
                </p:cNvPr>
                <p:cNvGrpSpPr/>
                <p:nvPr/>
              </p:nvGrpSpPr>
              <p:grpSpPr>
                <a:xfrm>
                  <a:off x="4053218" y="5533851"/>
                  <a:ext cx="774000" cy="774000"/>
                  <a:chOff x="6897602" y="2641615"/>
                  <a:chExt cx="774000" cy="774000"/>
                </a:xfrm>
              </p:grpSpPr>
              <p:sp>
                <p:nvSpPr>
                  <p:cNvPr id="38" name="Oval 37">
                    <a:extLst>
                      <a:ext uri="{FF2B5EF4-FFF2-40B4-BE49-F238E27FC236}">
                        <a16:creationId xmlns:a16="http://schemas.microsoft.com/office/drawing/2014/main" id="{8230B96E-2178-E14A-8BFC-7CDCF05448F1}"/>
                      </a:ext>
                    </a:extLst>
                  </p:cNvPr>
                  <p:cNvSpPr/>
                  <p:nvPr/>
                </p:nvSpPr>
                <p:spPr>
                  <a:xfrm>
                    <a:off x="6897602" y="2641615"/>
                    <a:ext cx="774000" cy="774000"/>
                  </a:xfrm>
                  <a:prstGeom prst="ellipse">
                    <a:avLst/>
                  </a:prstGeom>
                  <a:solidFill>
                    <a:srgbClr val="EEEEEE"/>
                  </a:solidFill>
                  <a:ln>
                    <a:noFill/>
                  </a:ln>
                  <a:effectLst>
                    <a:outerShdw blurRad="635000" dist="50800" dir="10800000" algn="ctr" rotWithShape="0">
                      <a:srgbClr val="EEEEEE">
                        <a:alpha val="50000"/>
                      </a:srgb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9" name="Oval 38">
                    <a:extLst>
                      <a:ext uri="{FF2B5EF4-FFF2-40B4-BE49-F238E27FC236}">
                        <a16:creationId xmlns:a16="http://schemas.microsoft.com/office/drawing/2014/main" id="{C25B8AAA-DD6F-4542-B88A-03F24129272F}"/>
                      </a:ext>
                    </a:extLst>
                  </p:cNvPr>
                  <p:cNvSpPr/>
                  <p:nvPr/>
                </p:nvSpPr>
                <p:spPr>
                  <a:xfrm>
                    <a:off x="7013365" y="2740956"/>
                    <a:ext cx="540000" cy="54000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lumMod val="75000"/>
                        <a:alpha val="2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40" name="Group 39">
                  <a:extLst>
                    <a:ext uri="{FF2B5EF4-FFF2-40B4-BE49-F238E27FC236}">
                      <a16:creationId xmlns:a16="http://schemas.microsoft.com/office/drawing/2014/main" id="{FB564E3F-8B88-A743-BA08-AB32DA72EE0D}"/>
                    </a:ext>
                  </a:extLst>
                </p:cNvPr>
                <p:cNvGrpSpPr/>
                <p:nvPr/>
              </p:nvGrpSpPr>
              <p:grpSpPr>
                <a:xfrm>
                  <a:off x="2188966" y="6152350"/>
                  <a:ext cx="774000" cy="774000"/>
                  <a:chOff x="6897602" y="2641615"/>
                  <a:chExt cx="774000" cy="774000"/>
                </a:xfrm>
              </p:grpSpPr>
              <p:sp>
                <p:nvSpPr>
                  <p:cNvPr id="41" name="Oval 40">
                    <a:extLst>
                      <a:ext uri="{FF2B5EF4-FFF2-40B4-BE49-F238E27FC236}">
                        <a16:creationId xmlns:a16="http://schemas.microsoft.com/office/drawing/2014/main" id="{32040B1B-9F3C-FA45-AC99-F729A00C6EBD}"/>
                      </a:ext>
                    </a:extLst>
                  </p:cNvPr>
                  <p:cNvSpPr/>
                  <p:nvPr/>
                </p:nvSpPr>
                <p:spPr>
                  <a:xfrm>
                    <a:off x="6897602" y="2641615"/>
                    <a:ext cx="774000" cy="774000"/>
                  </a:xfrm>
                  <a:prstGeom prst="ellipse">
                    <a:avLst/>
                  </a:pr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  <a:effectLst>
                    <a:outerShdw blurRad="635000" dist="50800" dir="10800000" algn="ctr" rotWithShape="0">
                      <a:schemeClr val="bg1">
                        <a:lumMod val="65000"/>
                        <a:alpha val="52000"/>
                      </a:scheme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2" name="Oval 41">
                    <a:extLst>
                      <a:ext uri="{FF2B5EF4-FFF2-40B4-BE49-F238E27FC236}">
                        <a16:creationId xmlns:a16="http://schemas.microsoft.com/office/drawing/2014/main" id="{DD7ED14E-F7B0-B849-89D7-7452B9F8A366}"/>
                      </a:ext>
                    </a:extLst>
                  </p:cNvPr>
                  <p:cNvSpPr/>
                  <p:nvPr/>
                </p:nvSpPr>
                <p:spPr>
                  <a:xfrm>
                    <a:off x="7014602" y="2758615"/>
                    <a:ext cx="540000" cy="54000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bg1">
                        <a:lumMod val="65000"/>
                        <a:alpha val="49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pic>
            <p:nvPicPr>
              <p:cNvPr id="85" name="Picture 84">
                <a:extLst>
                  <a:ext uri="{FF2B5EF4-FFF2-40B4-BE49-F238E27FC236}">
                    <a16:creationId xmlns:a16="http://schemas.microsoft.com/office/drawing/2014/main" id="{0192D3AC-B00E-3842-86F6-AB975B246E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980014" y="1358597"/>
                <a:ext cx="335857" cy="406564"/>
              </a:xfrm>
              <a:prstGeom prst="rect">
                <a:avLst/>
              </a:prstGeom>
            </p:spPr>
          </p:pic>
          <p:pic>
            <p:nvPicPr>
              <p:cNvPr id="87" name="Picture 86">
                <a:extLst>
                  <a:ext uri="{FF2B5EF4-FFF2-40B4-BE49-F238E27FC236}">
                    <a16:creationId xmlns:a16="http://schemas.microsoft.com/office/drawing/2014/main" id="{AD9A2B1C-51A0-7D47-B894-9766C1D4B3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765257" y="3681225"/>
                <a:ext cx="320381" cy="335546"/>
              </a:xfrm>
              <a:prstGeom prst="rect">
                <a:avLst/>
              </a:prstGeom>
            </p:spPr>
          </p:pic>
        </p:grpSp>
        <p:pic>
          <p:nvPicPr>
            <p:cNvPr id="92" name="Picture 91">
              <a:extLst>
                <a:ext uri="{FF2B5EF4-FFF2-40B4-BE49-F238E27FC236}">
                  <a16:creationId xmlns:a16="http://schemas.microsoft.com/office/drawing/2014/main" id="{27685AC4-D147-4D4E-B125-918BB0B728B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979918" y="2108632"/>
              <a:ext cx="314708" cy="272180"/>
            </a:xfrm>
            <a:prstGeom prst="rect">
              <a:avLst/>
            </a:prstGeom>
          </p:spPr>
        </p:pic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95CFF28E-65C3-5E4C-B0B0-5065EB66B79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759204" y="5341510"/>
              <a:ext cx="350646" cy="297445"/>
            </a:xfrm>
            <a:prstGeom prst="rect">
              <a:avLst/>
            </a:prstGeom>
          </p:spPr>
        </p:pic>
        <p:pic>
          <p:nvPicPr>
            <p:cNvPr id="96" name="Picture 95">
              <a:extLst>
                <a:ext uri="{FF2B5EF4-FFF2-40B4-BE49-F238E27FC236}">
                  <a16:creationId xmlns:a16="http://schemas.microsoft.com/office/drawing/2014/main" id="{9635342A-C311-924C-B1FD-3FF490C1B78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907311" y="5945883"/>
              <a:ext cx="325928" cy="314817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7C43D0A-0F32-AC48-9D74-9EB1694B1F45}"/>
              </a:ext>
            </a:extLst>
          </p:cNvPr>
          <p:cNvGrpSpPr/>
          <p:nvPr/>
        </p:nvGrpSpPr>
        <p:grpSpPr>
          <a:xfrm>
            <a:off x="2799554" y="705084"/>
            <a:ext cx="7036193" cy="612000"/>
            <a:chOff x="2799554" y="705084"/>
            <a:chExt cx="7036193" cy="612000"/>
          </a:xfrm>
        </p:grpSpPr>
        <p:sp>
          <p:nvSpPr>
            <p:cNvPr id="44" name="Rounded Rectangle 43">
              <a:extLst>
                <a:ext uri="{FF2B5EF4-FFF2-40B4-BE49-F238E27FC236}">
                  <a16:creationId xmlns:a16="http://schemas.microsoft.com/office/drawing/2014/main" id="{1241C98A-DD21-8D4F-A749-268CA081099A}"/>
                </a:ext>
              </a:extLst>
            </p:cNvPr>
            <p:cNvSpPr/>
            <p:nvPr/>
          </p:nvSpPr>
          <p:spPr>
            <a:xfrm>
              <a:off x="2799554" y="705084"/>
              <a:ext cx="7036193" cy="612000"/>
            </a:xfrm>
            <a:prstGeom prst="roundRect">
              <a:avLst/>
            </a:prstGeom>
            <a:noFill/>
            <a:ln w="38100">
              <a:solidFill>
                <a:srgbClr val="4DABC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AB37C6DB-EC04-E141-ABD4-C3DD0549AF7E}"/>
                </a:ext>
              </a:extLst>
            </p:cNvPr>
            <p:cNvSpPr txBox="1"/>
            <p:nvPr/>
          </p:nvSpPr>
          <p:spPr>
            <a:xfrm>
              <a:off x="2906052" y="803833"/>
              <a:ext cx="3171182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4DABCF"/>
                  </a:solidFill>
                </a:rPr>
                <a:t>Extract, Transform, Load (ETL)</a:t>
              </a:r>
            </a:p>
          </p:txBody>
        </p:sp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6110525F-40B2-9541-844E-F5B2C89203E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595023" y="797534"/>
              <a:ext cx="1188146" cy="414000"/>
            </a:xfrm>
            <a:prstGeom prst="rect">
              <a:avLst/>
            </a:prstGeom>
          </p:spPr>
        </p:pic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194CCAA6-00EA-4A4E-843B-09500421D5C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866960" y="743618"/>
              <a:ext cx="1195317" cy="445959"/>
            </a:xfrm>
            <a:prstGeom prst="rect">
              <a:avLst/>
            </a:prstGeom>
          </p:spPr>
        </p:pic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F41CF334-9CC6-914B-8C82-2FA44B37B0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9100614" y="807942"/>
              <a:ext cx="624374" cy="431478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E71DEF3A-A755-B14C-9283-A64F6A007249}"/>
              </a:ext>
            </a:extLst>
          </p:cNvPr>
          <p:cNvGrpSpPr/>
          <p:nvPr/>
        </p:nvGrpSpPr>
        <p:grpSpPr>
          <a:xfrm>
            <a:off x="4889309" y="4810072"/>
            <a:ext cx="4946438" cy="612000"/>
            <a:chOff x="4889309" y="4810072"/>
            <a:chExt cx="4946438" cy="612000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22F40251-48E4-874D-9B5E-1D31BB021F73}"/>
                </a:ext>
              </a:extLst>
            </p:cNvPr>
            <p:cNvSpPr txBox="1"/>
            <p:nvPr/>
          </p:nvSpPr>
          <p:spPr>
            <a:xfrm>
              <a:off x="4967350" y="4929573"/>
              <a:ext cx="15814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75000"/>
                    </a:schemeClr>
                  </a:solidFill>
                </a:rPr>
                <a:t>Data Modeling</a:t>
              </a:r>
            </a:p>
          </p:txBody>
        </p:sp>
        <p:sp>
          <p:nvSpPr>
            <p:cNvPr id="48" name="Rounded Rectangle 47">
              <a:extLst>
                <a:ext uri="{FF2B5EF4-FFF2-40B4-BE49-F238E27FC236}">
                  <a16:creationId xmlns:a16="http://schemas.microsoft.com/office/drawing/2014/main" id="{F7A9590C-47B9-6F43-B8E7-2DA5D53822C1}"/>
                </a:ext>
              </a:extLst>
            </p:cNvPr>
            <p:cNvSpPr/>
            <p:nvPr/>
          </p:nvSpPr>
          <p:spPr>
            <a:xfrm>
              <a:off x="4889309" y="4810072"/>
              <a:ext cx="4946438" cy="612000"/>
            </a:xfrm>
            <a:prstGeom prst="roundRect">
              <a:avLst/>
            </a:prstGeom>
            <a:noFill/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6" name="Picture 75">
              <a:extLst>
                <a:ext uri="{FF2B5EF4-FFF2-40B4-BE49-F238E27FC236}">
                  <a16:creationId xmlns:a16="http://schemas.microsoft.com/office/drawing/2014/main" id="{37B3514A-CD2C-B749-9208-1F59AFF2ACE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7825762" y="4886508"/>
              <a:ext cx="1125823" cy="473647"/>
            </a:xfrm>
            <a:prstGeom prst="rect">
              <a:avLst/>
            </a:prstGeom>
          </p:spPr>
        </p:pic>
        <p:pic>
          <p:nvPicPr>
            <p:cNvPr id="78" name="Picture 77">
              <a:extLst>
                <a:ext uri="{FF2B5EF4-FFF2-40B4-BE49-F238E27FC236}">
                  <a16:creationId xmlns:a16="http://schemas.microsoft.com/office/drawing/2014/main" id="{4F00415F-1E4B-6C41-A8FD-5EBE88D43818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6870883" y="4929573"/>
              <a:ext cx="829287" cy="387517"/>
            </a:xfrm>
            <a:prstGeom prst="rect">
              <a:avLst/>
            </a:prstGeom>
          </p:spPr>
        </p:pic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20953C74-F2D8-EF4C-82D5-1F1E0BE59C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9077177" y="4930706"/>
              <a:ext cx="618520" cy="385250"/>
            </a:xfrm>
            <a:prstGeom prst="rect">
              <a:avLst/>
            </a:prstGeom>
          </p:spPr>
        </p:pic>
      </p:grpSp>
      <p:pic>
        <p:nvPicPr>
          <p:cNvPr id="68" name="Picture 67">
            <a:extLst>
              <a:ext uri="{FF2B5EF4-FFF2-40B4-BE49-F238E27FC236}">
                <a16:creationId xmlns:a16="http://schemas.microsoft.com/office/drawing/2014/main" id="{FFBDB427-52E0-214C-9422-457EC5FB66C1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783169" y="3532786"/>
            <a:ext cx="1007350" cy="430922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CD45E450-0F0A-3C46-B594-426A55F49795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000096" y="3474596"/>
            <a:ext cx="765435" cy="45087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BBA9FD5-2798-3A46-A0E4-ACCBF10FFA33}"/>
              </a:ext>
            </a:extLst>
          </p:cNvPr>
          <p:cNvSpPr txBox="1"/>
          <p:nvPr/>
        </p:nvSpPr>
        <p:spPr>
          <a:xfrm>
            <a:off x="5268716" y="7693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42154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D5D96-EDBC-5043-BE7E-73487AF4D5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Science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4067A69-1B9D-D44D-B0DC-FE999D702C84}"/>
              </a:ext>
            </a:extLst>
          </p:cNvPr>
          <p:cNvGrpSpPr/>
          <p:nvPr/>
        </p:nvGrpSpPr>
        <p:grpSpPr>
          <a:xfrm>
            <a:off x="2295590" y="1853916"/>
            <a:ext cx="4353790" cy="4186126"/>
            <a:chOff x="2295590" y="1690688"/>
            <a:chExt cx="4353790" cy="418612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EA5A308-B5A1-EE41-8B58-A711E839BBCB}"/>
                </a:ext>
              </a:extLst>
            </p:cNvPr>
            <p:cNvSpPr txBox="1"/>
            <p:nvPr/>
          </p:nvSpPr>
          <p:spPr>
            <a:xfrm>
              <a:off x="3805560" y="2961372"/>
              <a:ext cx="126796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Data Science</a:t>
              </a: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750C769E-2B5C-1B4C-B58E-C50E0CDB6D81}"/>
                </a:ext>
              </a:extLst>
            </p:cNvPr>
            <p:cNvSpPr/>
            <p:nvPr/>
          </p:nvSpPr>
          <p:spPr>
            <a:xfrm>
              <a:off x="3949380" y="1690688"/>
              <a:ext cx="2700000" cy="2700000"/>
            </a:xfrm>
            <a:prstGeom prst="ellipse">
              <a:avLst/>
            </a:prstGeom>
            <a:solidFill>
              <a:srgbClr val="4D77CF">
                <a:alpha val="75000"/>
              </a:srgbClr>
            </a:solidFill>
            <a:ln w="38100">
              <a:solidFill>
                <a:srgbClr val="4D77CF"/>
              </a:solidFill>
            </a:ln>
            <a:effectLst>
              <a:outerShdw blurRad="635000" dist="38100" dir="10800000" algn="tr" rotWithShape="0">
                <a:srgbClr val="4D77CF">
                  <a:alpha val="48000"/>
                </a:srgbClr>
              </a:outerShdw>
            </a:effectLst>
            <a:scene3d>
              <a:camera prst="orthographicFront"/>
              <a:lightRig rig="threePt" dir="t"/>
            </a:scene3d>
            <a:sp3d extrusionH="76200" contourW="12700" prstMaterial="matte">
              <a:extrusionClr>
                <a:srgbClr val="013243"/>
              </a:extrusionClr>
              <a:contourClr>
                <a:srgbClr val="4D77CF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454B59D8-4CED-AA49-B06B-6C87304A5E9A}"/>
                </a:ext>
              </a:extLst>
            </p:cNvPr>
            <p:cNvSpPr/>
            <p:nvPr/>
          </p:nvSpPr>
          <p:spPr>
            <a:xfrm>
              <a:off x="2295590" y="1690688"/>
              <a:ext cx="2700000" cy="2700000"/>
            </a:xfrm>
            <a:prstGeom prst="ellipse">
              <a:avLst/>
            </a:prstGeom>
            <a:solidFill>
              <a:srgbClr val="FFC553">
                <a:alpha val="75000"/>
              </a:srgbClr>
            </a:solidFill>
            <a:ln w="38100">
              <a:solidFill>
                <a:srgbClr val="FFC553"/>
              </a:solidFill>
            </a:ln>
            <a:effectLst>
              <a:outerShdw blurRad="635000" dist="38100" dir="10800000" algn="tr" rotWithShape="0">
                <a:srgbClr val="FFC553">
                  <a:alpha val="75000"/>
                </a:srgbClr>
              </a:outerShdw>
            </a:effectLst>
            <a:scene3d>
              <a:camera prst="orthographicFront"/>
              <a:lightRig rig="threePt" dir="t"/>
            </a:scene3d>
            <a:sp3d extrusionH="76200" contourW="12700" prstMaterial="matte">
              <a:extrusionClr>
                <a:srgbClr val="FFC553"/>
              </a:extrusionClr>
              <a:contourClr>
                <a:srgbClr val="FFC553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1745A7C4-5DD7-294F-A9A1-517AFF1CBFA7}"/>
                </a:ext>
              </a:extLst>
            </p:cNvPr>
            <p:cNvSpPr/>
            <p:nvPr/>
          </p:nvSpPr>
          <p:spPr>
            <a:xfrm>
              <a:off x="3089544" y="3176814"/>
              <a:ext cx="2700000" cy="2700000"/>
            </a:xfrm>
            <a:prstGeom prst="ellipse">
              <a:avLst/>
            </a:prstGeom>
            <a:solidFill>
              <a:srgbClr val="4DABCF">
                <a:alpha val="51000"/>
              </a:srgbClr>
            </a:solidFill>
            <a:ln w="38100">
              <a:noFill/>
            </a:ln>
            <a:effectLst>
              <a:outerShdw blurRad="495300" dist="38100" dir="8100000" algn="tr" rotWithShape="0">
                <a:srgbClr val="4DABCF">
                  <a:alpha val="75000"/>
                </a:srgbClr>
              </a:outerShdw>
            </a:effectLst>
            <a:scene3d>
              <a:camera prst="orthographicFront"/>
              <a:lightRig rig="threePt" dir="t"/>
            </a:scene3d>
            <a:sp3d contourW="12700">
              <a:bevelT w="165100" prst="coolSlant"/>
              <a:contourClr>
                <a:srgbClr val="4DABCF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AB4DB94C-BBC9-354B-B6EC-231482D1C384}"/>
              </a:ext>
            </a:extLst>
          </p:cNvPr>
          <p:cNvSpPr txBox="1"/>
          <p:nvPr/>
        </p:nvSpPr>
        <p:spPr>
          <a:xfrm>
            <a:off x="2687335" y="3078020"/>
            <a:ext cx="12435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13243"/>
                </a:solidFill>
              </a:rPr>
              <a:t>Mathematics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91EB4A-7823-EB4E-8324-26DFE0456B85}"/>
              </a:ext>
            </a:extLst>
          </p:cNvPr>
          <p:cNvSpPr txBox="1"/>
          <p:nvPr/>
        </p:nvSpPr>
        <p:spPr>
          <a:xfrm>
            <a:off x="3805560" y="4788660"/>
            <a:ext cx="1243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Domain Expertise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7C4738-164D-3E43-AA56-BE26264BFAF2}"/>
              </a:ext>
            </a:extLst>
          </p:cNvPr>
          <p:cNvSpPr txBox="1"/>
          <p:nvPr/>
        </p:nvSpPr>
        <p:spPr>
          <a:xfrm>
            <a:off x="4129926" y="2620309"/>
            <a:ext cx="74536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Machine Learning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C8A1112-C65A-A34B-BB37-529600361F9D}"/>
              </a:ext>
            </a:extLst>
          </p:cNvPr>
          <p:cNvSpPr txBox="1"/>
          <p:nvPr/>
        </p:nvSpPr>
        <p:spPr>
          <a:xfrm>
            <a:off x="4875294" y="3917739"/>
            <a:ext cx="84817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013243"/>
                </a:solidFill>
              </a:rPr>
              <a:t>Data Processing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1A8A2E9-5B5E-BD43-844C-33C8CE088484}"/>
              </a:ext>
            </a:extLst>
          </p:cNvPr>
          <p:cNvSpPr txBox="1"/>
          <p:nvPr/>
        </p:nvSpPr>
        <p:spPr>
          <a:xfrm>
            <a:off x="5073528" y="2963736"/>
            <a:ext cx="1243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Computer Science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AAF8600-B2B1-344F-B5F6-0821C6794AA2}"/>
              </a:ext>
            </a:extLst>
          </p:cNvPr>
          <p:cNvSpPr txBox="1"/>
          <p:nvPr/>
        </p:nvSpPr>
        <p:spPr>
          <a:xfrm>
            <a:off x="3275058" y="3966550"/>
            <a:ext cx="84817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013243"/>
                </a:solidFill>
              </a:rPr>
              <a:t>Statistical Analysis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7C9D513-CB53-F74A-B684-939443A1BA47}"/>
              </a:ext>
            </a:extLst>
          </p:cNvPr>
          <p:cNvSpPr txBox="1"/>
          <p:nvPr/>
        </p:nvSpPr>
        <p:spPr>
          <a:xfrm>
            <a:off x="1708367" y="4551930"/>
            <a:ext cx="1243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/>
              <a:t>Scientific Methodology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5F23A27-8FA3-8542-8E68-9C71C180BC37}"/>
              </a:ext>
            </a:extLst>
          </p:cNvPr>
          <p:cNvSpPr txBox="1"/>
          <p:nvPr/>
        </p:nvSpPr>
        <p:spPr>
          <a:xfrm>
            <a:off x="3863980" y="1415164"/>
            <a:ext cx="12435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/>
              <a:t>Algorithms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5662BD1-C807-5F44-9431-5383DC0E2670}"/>
              </a:ext>
            </a:extLst>
          </p:cNvPr>
          <p:cNvSpPr txBox="1"/>
          <p:nvPr/>
        </p:nvSpPr>
        <p:spPr>
          <a:xfrm>
            <a:off x="5695320" y="4551930"/>
            <a:ext cx="1243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/>
              <a:t>Data Modeling</a:t>
            </a:r>
          </a:p>
        </p:txBody>
      </p:sp>
    </p:spTree>
    <p:extLst>
      <p:ext uri="{BB962C8B-B14F-4D97-AF65-F5344CB8AC3E}">
        <p14:creationId xmlns:p14="http://schemas.microsoft.com/office/powerpoint/2010/main" val="34103461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FBD42-0B63-DB43-A638-DB409DED2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Copy Improvisations</a:t>
            </a:r>
            <a:br>
              <a:rPr lang="en-US" dirty="0"/>
            </a:b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75443B6-107C-B94A-8C88-D06C841D503E}"/>
              </a:ext>
            </a:extLst>
          </p:cNvPr>
          <p:cNvCxnSpPr/>
          <p:nvPr/>
        </p:nvCxnSpPr>
        <p:spPr>
          <a:xfrm>
            <a:off x="6096000" y="969818"/>
            <a:ext cx="0" cy="55695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4A37F25-6BE4-6E49-87AB-C741190ED138}"/>
              </a:ext>
            </a:extLst>
          </p:cNvPr>
          <p:cNvSpPr txBox="1"/>
          <p:nvPr/>
        </p:nvSpPr>
        <p:spPr>
          <a:xfrm>
            <a:off x="2341418" y="1246909"/>
            <a:ext cx="1357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u="sng" dirty="0"/>
              <a:t>Before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22C6C1-C13A-A642-9163-9F457EA47A7D}"/>
              </a:ext>
            </a:extLst>
          </p:cNvPr>
          <p:cNvSpPr txBox="1"/>
          <p:nvPr/>
        </p:nvSpPr>
        <p:spPr>
          <a:xfrm>
            <a:off x="8046027" y="1178070"/>
            <a:ext cx="1357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u="sng" dirty="0"/>
              <a:t>After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5F412B7-7F3A-C64D-B97B-B321004EF7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246" y="4983839"/>
            <a:ext cx="4591935" cy="132889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B2B8A02-0C0C-2F4F-8D19-578E5EB122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9532" y="3654054"/>
            <a:ext cx="4699610" cy="139021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2085551-9160-8A4E-B13B-E2FC0D0DE9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3471" y="2773168"/>
            <a:ext cx="4070385" cy="94131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312551F-740E-914A-AA2D-AC95CC1381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3471" y="1690688"/>
            <a:ext cx="4113188" cy="114291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C206036-FCD0-B84B-BFD3-1C15787133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51286" y="1690688"/>
            <a:ext cx="4113188" cy="1142911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BAE7D493-5F00-BF4C-AEBB-106C927748BE}"/>
              </a:ext>
            </a:extLst>
          </p:cNvPr>
          <p:cNvGrpSpPr/>
          <p:nvPr/>
        </p:nvGrpSpPr>
        <p:grpSpPr>
          <a:xfrm>
            <a:off x="7641875" y="2237798"/>
            <a:ext cx="3079796" cy="535370"/>
            <a:chOff x="7641875" y="2237798"/>
            <a:chExt cx="3079796" cy="535370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2122BA8-44D2-244A-9226-CCE7903AB970}"/>
                </a:ext>
              </a:extLst>
            </p:cNvPr>
            <p:cNvSpPr txBox="1"/>
            <p:nvPr/>
          </p:nvSpPr>
          <p:spPr>
            <a:xfrm>
              <a:off x="7647709" y="2258291"/>
              <a:ext cx="3073962" cy="5148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663BC37-09EB-414A-AED2-2CC8DC753187}"/>
                </a:ext>
              </a:extLst>
            </p:cNvPr>
            <p:cNvSpPr txBox="1"/>
            <p:nvPr/>
          </p:nvSpPr>
          <p:spPr>
            <a:xfrm>
              <a:off x="7641875" y="2237798"/>
              <a:ext cx="1412915" cy="215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800" i="1" dirty="0">
                  <a:solidFill>
                    <a:schemeClr val="bg1">
                      <a:lumMod val="50000"/>
                    </a:schemeClr>
                  </a:solidFill>
                  <a:latin typeface="+mj-lt"/>
                </a:rPr>
                <a:t>Fast, versatile and easy to use 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FAB50F07-5F4C-1047-9A05-76A48EEC1AF1}"/>
              </a:ext>
            </a:extLst>
          </p:cNvPr>
          <p:cNvSpPr txBox="1"/>
          <p:nvPr/>
        </p:nvSpPr>
        <p:spPr>
          <a:xfrm>
            <a:off x="7567937" y="2440883"/>
            <a:ext cx="3190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NumPy vectorization, indexing and broadcasting concepts are the de-facto standards of array computing today.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68F655D-E769-E641-902C-59B838BF670E}"/>
              </a:ext>
            </a:extLst>
          </p:cNvPr>
          <p:cNvGrpSpPr/>
          <p:nvPr/>
        </p:nvGrpSpPr>
        <p:grpSpPr>
          <a:xfrm>
            <a:off x="6651286" y="2773168"/>
            <a:ext cx="4144324" cy="941317"/>
            <a:chOff x="6651286" y="2773168"/>
            <a:chExt cx="4144324" cy="941317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9C632D2-DD82-F248-BC34-861D65644A9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51286" y="2773168"/>
              <a:ext cx="4070385" cy="941317"/>
            </a:xfrm>
            <a:prstGeom prst="rect">
              <a:avLst/>
            </a:prstGeom>
          </p:spPr>
        </p:pic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EC1CCBD8-90DA-594A-B658-AA6DBC7C2BEB}"/>
                </a:ext>
              </a:extLst>
            </p:cNvPr>
            <p:cNvSpPr/>
            <p:nvPr/>
          </p:nvSpPr>
          <p:spPr>
            <a:xfrm>
              <a:off x="7583495" y="3284538"/>
              <a:ext cx="3212115" cy="3695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48E29B5E-10E1-514B-AD77-593D5CEAF3C6}"/>
              </a:ext>
            </a:extLst>
          </p:cNvPr>
          <p:cNvGrpSpPr/>
          <p:nvPr/>
        </p:nvGrpSpPr>
        <p:grpSpPr>
          <a:xfrm>
            <a:off x="6577347" y="3654054"/>
            <a:ext cx="4699610" cy="1390217"/>
            <a:chOff x="6577347" y="3654054"/>
            <a:chExt cx="4699610" cy="1390217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6C271462-006C-274C-94A5-EFEA20DC9DF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77347" y="3654054"/>
              <a:ext cx="4699610" cy="1390217"/>
            </a:xfrm>
            <a:prstGeom prst="rect">
              <a:avLst/>
            </a:prstGeom>
          </p:spPr>
        </p:pic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026D52B8-762C-C84D-AF24-34B346C9D95E}"/>
                </a:ext>
              </a:extLst>
            </p:cNvPr>
            <p:cNvSpPr/>
            <p:nvPr/>
          </p:nvSpPr>
          <p:spPr>
            <a:xfrm>
              <a:off x="7604906" y="4285358"/>
              <a:ext cx="3352036" cy="6380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EA83EC9-996B-2843-A0E2-4675D791A6E1}"/>
              </a:ext>
            </a:extLst>
          </p:cNvPr>
          <p:cNvGrpSpPr/>
          <p:nvPr/>
        </p:nvGrpSpPr>
        <p:grpSpPr>
          <a:xfrm>
            <a:off x="6644061" y="4983839"/>
            <a:ext cx="4591935" cy="1328898"/>
            <a:chOff x="6644061" y="4983839"/>
            <a:chExt cx="4591935" cy="1328898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96EE3634-E20E-B04A-B1FD-C40C2C6EC9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44061" y="4983839"/>
              <a:ext cx="4591935" cy="1328898"/>
            </a:xfrm>
            <a:prstGeom prst="rect">
              <a:avLst/>
            </a:prstGeom>
          </p:spPr>
        </p:pic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07B7206A-8D5F-174B-81F4-4DFD63336DAD}"/>
                </a:ext>
              </a:extLst>
            </p:cNvPr>
            <p:cNvSpPr/>
            <p:nvPr/>
          </p:nvSpPr>
          <p:spPr>
            <a:xfrm>
              <a:off x="7647709" y="5514365"/>
              <a:ext cx="3352036" cy="6380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05EA58D2-494A-814F-88D2-0AA74D4E1FD6}"/>
              </a:ext>
            </a:extLst>
          </p:cNvPr>
          <p:cNvSpPr txBox="1"/>
          <p:nvPr/>
        </p:nvSpPr>
        <p:spPr>
          <a:xfrm>
            <a:off x="7657795" y="3310841"/>
            <a:ext cx="2100170" cy="2154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800" i="1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Fundamental package for scientific computing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CD23D75-1460-1742-A3FD-0AAEA3665F9A}"/>
              </a:ext>
            </a:extLst>
          </p:cNvPr>
          <p:cNvSpPr txBox="1"/>
          <p:nvPr/>
        </p:nvSpPr>
        <p:spPr>
          <a:xfrm>
            <a:off x="7641875" y="4241411"/>
            <a:ext cx="2084612" cy="2154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800" i="1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Works on your choice of computing platform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43D2CF2-1D2F-FA43-AB05-B7BBD473B704}"/>
              </a:ext>
            </a:extLst>
          </p:cNvPr>
          <p:cNvSpPr txBox="1"/>
          <p:nvPr/>
        </p:nvSpPr>
        <p:spPr>
          <a:xfrm>
            <a:off x="7657795" y="5491387"/>
            <a:ext cx="1203666" cy="2154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800" i="1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Free for everyone to use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58D31F-3883-EB42-97B3-6CA5FD9714A0}"/>
              </a:ext>
            </a:extLst>
          </p:cNvPr>
          <p:cNvSpPr txBox="1"/>
          <p:nvPr/>
        </p:nvSpPr>
        <p:spPr>
          <a:xfrm>
            <a:off x="7567937" y="3535207"/>
            <a:ext cx="3486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NumPy offers comprehensive mathematical functions, random number generators, linear algebra routines, Fourier transforms and more.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78A1204-7790-EA46-8BEC-A5BD0B0CCEB3}"/>
              </a:ext>
            </a:extLst>
          </p:cNvPr>
          <p:cNvSpPr txBox="1"/>
          <p:nvPr/>
        </p:nvSpPr>
        <p:spPr>
          <a:xfrm>
            <a:off x="7604906" y="4502499"/>
            <a:ext cx="34864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NumPy supports a wide range of computing platforms and works well with all major libraries that provide distributed or sparse arrays. Whether your code fits in memory and runs happily on a CPU or if you need a GPU to run your code, NumPy is for you!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20762C2-7C9E-484A-8786-0ED8E3BE2A9A}"/>
              </a:ext>
            </a:extLst>
          </p:cNvPr>
          <p:cNvSpPr txBox="1"/>
          <p:nvPr/>
        </p:nvSpPr>
        <p:spPr>
          <a:xfrm>
            <a:off x="7567936" y="5777990"/>
            <a:ext cx="348649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Distributed under a liberal BSD license, NumPy is publicly developed and maintained on GitHub by an enthusiastic, active and diverse community.</a:t>
            </a:r>
          </a:p>
        </p:txBody>
      </p:sp>
    </p:spTree>
    <p:extLst>
      <p:ext uri="{BB962C8B-B14F-4D97-AF65-F5344CB8AC3E}">
        <p14:creationId xmlns:p14="http://schemas.microsoft.com/office/powerpoint/2010/main" val="4941615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545CCC8-D042-6348-909B-3528317759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5488"/>
            <a:ext cx="12192000" cy="6522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6325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EF5525-5603-0345-8179-28FA1C7A9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NumPy Case Studies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4084DC33-265A-2743-A5E3-F37794E2098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96322795"/>
              </p:ext>
            </p:extLst>
          </p:nvPr>
        </p:nvGraphicFramePr>
        <p:xfrm>
          <a:off x="1147618" y="1814946"/>
          <a:ext cx="9896764" cy="36583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A8742DEB-7A8A-B14E-84B7-F3A8332544F8}"/>
              </a:ext>
            </a:extLst>
          </p:cNvPr>
          <p:cNvSpPr txBox="1"/>
          <p:nvPr/>
        </p:nvSpPr>
        <p:spPr>
          <a:xfrm>
            <a:off x="1147618" y="2266121"/>
            <a:ext cx="1217895" cy="2186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Image Credits: NASA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BAEA23-0750-9748-AE02-A2FAA20508DC}"/>
              </a:ext>
            </a:extLst>
          </p:cNvPr>
          <p:cNvSpPr txBox="1"/>
          <p:nvPr/>
        </p:nvSpPr>
        <p:spPr>
          <a:xfrm>
            <a:off x="3645653" y="2266120"/>
            <a:ext cx="1217895" cy="2186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Image Credits: LIGO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95556E-A4C9-F54B-8717-5665553C4B88}"/>
              </a:ext>
            </a:extLst>
          </p:cNvPr>
          <p:cNvSpPr txBox="1"/>
          <p:nvPr/>
        </p:nvSpPr>
        <p:spPr>
          <a:xfrm>
            <a:off x="6143688" y="2256179"/>
            <a:ext cx="18076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Image Credits: Kaggle/Venky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0CE804-1C32-FC4E-9C81-9B5FA1E1D0DE}"/>
              </a:ext>
            </a:extLst>
          </p:cNvPr>
          <p:cNvSpPr txBox="1"/>
          <p:nvPr/>
        </p:nvSpPr>
        <p:spPr>
          <a:xfrm>
            <a:off x="8641723" y="2269337"/>
            <a:ext cx="18076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Image Credits: Medium/</a:t>
            </a:r>
            <a:r>
              <a:rPr lang="en-US" sz="800" dirty="0" err="1"/>
              <a:t>Yogeshojha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39989361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9E7DB-2EFB-FF43-807D-63A8BA7A50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M87 Black hole key NumPy capabilities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B3C2CE91-1CBA-124E-9285-41B9892CE5A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46103310"/>
              </p:ext>
            </p:extLst>
          </p:nvPr>
        </p:nvGraphicFramePr>
        <p:xfrm>
          <a:off x="2707758" y="1998922"/>
          <a:ext cx="6776484" cy="28601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457522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E9AEFD-18A3-0E40-A9CB-84674D4282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75102" y="-6251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/>
              <a:t>Evolution of Array Computing in Python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12569AA-6D82-B64F-B975-8E97F74B9ACC}"/>
              </a:ext>
            </a:extLst>
          </p:cNvPr>
          <p:cNvCxnSpPr/>
          <p:nvPr/>
        </p:nvCxnSpPr>
        <p:spPr>
          <a:xfrm>
            <a:off x="982133" y="5858933"/>
            <a:ext cx="10371667" cy="0"/>
          </a:xfrm>
          <a:prstGeom prst="straightConnector1">
            <a:avLst/>
          </a:prstGeom>
          <a:ln w="76200">
            <a:solidFill>
              <a:srgbClr val="00B0F0">
                <a:alpha val="42000"/>
              </a:srgbClr>
            </a:solidFill>
            <a:headEnd type="oval" w="med" len="med"/>
            <a:tailEnd type="stealth" w="lg" len="lg"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FEE7A15-1625-5845-9253-61F461A64A3A}"/>
              </a:ext>
            </a:extLst>
          </p:cNvPr>
          <p:cNvCxnSpPr>
            <a:cxnSpLocks/>
          </p:cNvCxnSpPr>
          <p:nvPr/>
        </p:nvCxnSpPr>
        <p:spPr>
          <a:xfrm>
            <a:off x="1710267" y="5339161"/>
            <a:ext cx="0" cy="541866"/>
          </a:xfrm>
          <a:prstGeom prst="line">
            <a:avLst/>
          </a:prstGeom>
          <a:ln w="38100">
            <a:solidFill>
              <a:schemeClr val="accent1"/>
            </a:solidFill>
            <a:headEnd type="none"/>
            <a:tailEnd type="oval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506EC0C-0A75-7342-B4FE-D812CA79611C}"/>
              </a:ext>
            </a:extLst>
          </p:cNvPr>
          <p:cNvCxnSpPr>
            <a:cxnSpLocks/>
          </p:cNvCxnSpPr>
          <p:nvPr/>
        </p:nvCxnSpPr>
        <p:spPr>
          <a:xfrm>
            <a:off x="4758267" y="5068227"/>
            <a:ext cx="0" cy="812800"/>
          </a:xfrm>
          <a:prstGeom prst="line">
            <a:avLst/>
          </a:prstGeom>
          <a:ln w="38100">
            <a:solidFill>
              <a:schemeClr val="accent1"/>
            </a:solidFill>
            <a:headEnd type="none"/>
            <a:tailEnd type="oval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A00BC9B-6A0A-464A-9887-1777517A6F59}"/>
              </a:ext>
            </a:extLst>
          </p:cNvPr>
          <p:cNvCxnSpPr>
            <a:cxnSpLocks/>
          </p:cNvCxnSpPr>
          <p:nvPr/>
        </p:nvCxnSpPr>
        <p:spPr>
          <a:xfrm>
            <a:off x="6637867" y="3077238"/>
            <a:ext cx="0" cy="2803789"/>
          </a:xfrm>
          <a:prstGeom prst="line">
            <a:avLst/>
          </a:prstGeom>
          <a:ln w="38100">
            <a:solidFill>
              <a:schemeClr val="accent1"/>
            </a:solidFill>
            <a:headEnd type="none"/>
            <a:tailEnd type="oval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8A6748C-9658-3140-9094-1780AF7C067A}"/>
              </a:ext>
            </a:extLst>
          </p:cNvPr>
          <p:cNvCxnSpPr>
            <a:cxnSpLocks/>
          </p:cNvCxnSpPr>
          <p:nvPr/>
        </p:nvCxnSpPr>
        <p:spPr>
          <a:xfrm>
            <a:off x="8026399" y="2545161"/>
            <a:ext cx="0" cy="3335866"/>
          </a:xfrm>
          <a:prstGeom prst="line">
            <a:avLst/>
          </a:prstGeom>
          <a:ln w="38100">
            <a:solidFill>
              <a:schemeClr val="accent1"/>
            </a:solidFill>
            <a:headEnd type="none"/>
            <a:tailEnd type="oval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9BC067F-1BC3-D346-807E-E5A118817C98}"/>
              </a:ext>
            </a:extLst>
          </p:cNvPr>
          <p:cNvCxnSpPr>
            <a:cxnSpLocks/>
          </p:cNvCxnSpPr>
          <p:nvPr/>
        </p:nvCxnSpPr>
        <p:spPr>
          <a:xfrm>
            <a:off x="9110133" y="2020227"/>
            <a:ext cx="0" cy="3860800"/>
          </a:xfrm>
          <a:prstGeom prst="line">
            <a:avLst/>
          </a:prstGeom>
          <a:ln w="38100">
            <a:solidFill>
              <a:schemeClr val="accent1"/>
            </a:solidFill>
            <a:headEnd type="none"/>
            <a:tailEnd type="oval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1F759B99-565E-CD47-9C87-19B407FA1865}"/>
              </a:ext>
            </a:extLst>
          </p:cNvPr>
          <p:cNvSpPr txBox="1"/>
          <p:nvPr/>
        </p:nvSpPr>
        <p:spPr>
          <a:xfrm>
            <a:off x="1388533" y="6028267"/>
            <a:ext cx="745067" cy="372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1995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FA81DD9-DE25-4141-8994-FBE4264970CB}"/>
              </a:ext>
            </a:extLst>
          </p:cNvPr>
          <p:cNvSpPr txBox="1"/>
          <p:nvPr/>
        </p:nvSpPr>
        <p:spPr>
          <a:xfrm>
            <a:off x="8737599" y="6028267"/>
            <a:ext cx="745067" cy="372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2015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22DC422-52D4-F14D-8D64-F10C01D72587}"/>
              </a:ext>
            </a:extLst>
          </p:cNvPr>
          <p:cNvSpPr txBox="1"/>
          <p:nvPr/>
        </p:nvSpPr>
        <p:spPr>
          <a:xfrm>
            <a:off x="5537200" y="6028267"/>
            <a:ext cx="745067" cy="372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2006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7B6EEEE-96F5-1244-B3D0-D43826A5E147}"/>
              </a:ext>
            </a:extLst>
          </p:cNvPr>
          <p:cNvCxnSpPr>
            <a:cxnSpLocks/>
          </p:cNvCxnSpPr>
          <p:nvPr/>
        </p:nvCxnSpPr>
        <p:spPr>
          <a:xfrm>
            <a:off x="5892800" y="4441694"/>
            <a:ext cx="0" cy="1439333"/>
          </a:xfrm>
          <a:prstGeom prst="line">
            <a:avLst/>
          </a:prstGeom>
          <a:ln w="38100">
            <a:solidFill>
              <a:schemeClr val="accent1"/>
            </a:solidFill>
            <a:headEnd type="none"/>
            <a:tailEnd type="oval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90BFF251-BE54-B747-976A-9FC32348D45D}"/>
              </a:ext>
            </a:extLst>
          </p:cNvPr>
          <p:cNvSpPr txBox="1"/>
          <p:nvPr/>
        </p:nvSpPr>
        <p:spPr>
          <a:xfrm>
            <a:off x="4385733" y="6028267"/>
            <a:ext cx="745067" cy="372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2003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6FBBD93-F1F0-0F4B-987D-6EB460AC75EE}"/>
              </a:ext>
            </a:extLst>
          </p:cNvPr>
          <p:cNvSpPr txBox="1"/>
          <p:nvPr/>
        </p:nvSpPr>
        <p:spPr>
          <a:xfrm>
            <a:off x="6316133" y="6028267"/>
            <a:ext cx="745067" cy="372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2008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FACFCA4-F3FC-834C-A90F-0582B4896929}"/>
              </a:ext>
            </a:extLst>
          </p:cNvPr>
          <p:cNvSpPr txBox="1"/>
          <p:nvPr/>
        </p:nvSpPr>
        <p:spPr>
          <a:xfrm>
            <a:off x="7772399" y="6028267"/>
            <a:ext cx="745067" cy="372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2012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95CD801-D66E-D346-B2B6-60862E48FE51}"/>
              </a:ext>
            </a:extLst>
          </p:cNvPr>
          <p:cNvSpPr txBox="1"/>
          <p:nvPr/>
        </p:nvSpPr>
        <p:spPr>
          <a:xfrm>
            <a:off x="9922932" y="6028267"/>
            <a:ext cx="745067" cy="372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Today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9986A9F-2532-F443-A5BA-95876A17D014}"/>
              </a:ext>
            </a:extLst>
          </p:cNvPr>
          <p:cNvSpPr txBox="1"/>
          <p:nvPr/>
        </p:nvSpPr>
        <p:spPr>
          <a:xfrm>
            <a:off x="681566" y="4956079"/>
            <a:ext cx="14139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Numeric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0E5AE75C-2EE0-A145-8D24-37BB25558114}"/>
              </a:ext>
            </a:extLst>
          </p:cNvPr>
          <p:cNvCxnSpPr/>
          <p:nvPr/>
        </p:nvCxnSpPr>
        <p:spPr>
          <a:xfrm>
            <a:off x="982133" y="5317067"/>
            <a:ext cx="728134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9504A382-51C6-274E-9A59-8D71722CCCB4}"/>
              </a:ext>
            </a:extLst>
          </p:cNvPr>
          <p:cNvCxnSpPr/>
          <p:nvPr/>
        </p:nvCxnSpPr>
        <p:spPr>
          <a:xfrm>
            <a:off x="4021666" y="5046133"/>
            <a:ext cx="728134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Group 49">
            <a:extLst>
              <a:ext uri="{FF2B5EF4-FFF2-40B4-BE49-F238E27FC236}">
                <a16:creationId xmlns:a16="http://schemas.microsoft.com/office/drawing/2014/main" id="{BC1211E8-BD42-9546-8644-4CA4AAD22776}"/>
              </a:ext>
            </a:extLst>
          </p:cNvPr>
          <p:cNvGrpSpPr/>
          <p:nvPr/>
        </p:nvGrpSpPr>
        <p:grpSpPr>
          <a:xfrm>
            <a:off x="3268133" y="4284132"/>
            <a:ext cx="1117600" cy="713318"/>
            <a:chOff x="3268133" y="4284132"/>
            <a:chExt cx="1117600" cy="713318"/>
          </a:xfrm>
        </p:grpSpPr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131FE9B8-1874-B94A-ACD5-D211F29038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68133" y="4749800"/>
              <a:ext cx="1117600" cy="247650"/>
            </a:xfrm>
            <a:prstGeom prst="rect">
              <a:avLst/>
            </a:prstGeom>
          </p:spPr>
        </p:pic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BB686696-E1A7-FB45-9BAF-581252E01F7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68133" y="4284132"/>
              <a:ext cx="480763" cy="386821"/>
            </a:xfrm>
            <a:prstGeom prst="rect">
              <a:avLst/>
            </a:prstGeom>
          </p:spPr>
        </p:pic>
      </p:grp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ADDC747A-605E-ED4E-9BEB-AE3B36599966}"/>
              </a:ext>
            </a:extLst>
          </p:cNvPr>
          <p:cNvCxnSpPr/>
          <p:nvPr/>
        </p:nvCxnSpPr>
        <p:spPr>
          <a:xfrm>
            <a:off x="5130800" y="4419600"/>
            <a:ext cx="728134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Group 55">
            <a:extLst>
              <a:ext uri="{FF2B5EF4-FFF2-40B4-BE49-F238E27FC236}">
                <a16:creationId xmlns:a16="http://schemas.microsoft.com/office/drawing/2014/main" id="{91BDC6ED-87A3-EA42-8D92-7BEB64E953F6}"/>
              </a:ext>
            </a:extLst>
          </p:cNvPr>
          <p:cNvGrpSpPr/>
          <p:nvPr/>
        </p:nvGrpSpPr>
        <p:grpSpPr>
          <a:xfrm>
            <a:off x="4314746" y="3216606"/>
            <a:ext cx="1317932" cy="1189914"/>
            <a:chOff x="4314746" y="3216606"/>
            <a:chExt cx="1317932" cy="1189914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6671158A-5CD8-5D48-BA79-63E9E791120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sharpenSoften amount="25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380039" y="3216606"/>
              <a:ext cx="739522" cy="760412"/>
            </a:xfrm>
            <a:prstGeom prst="rect">
              <a:avLst/>
            </a:prstGeom>
          </p:spPr>
        </p:pic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B37D6B0E-3EC3-544E-BEC2-F96D0F27CC1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314746" y="3940092"/>
              <a:ext cx="1317932" cy="466428"/>
            </a:xfrm>
            <a:prstGeom prst="rect">
              <a:avLst/>
            </a:prstGeom>
          </p:spPr>
        </p:pic>
      </p:grpSp>
      <p:pic>
        <p:nvPicPr>
          <p:cNvPr id="57" name="Picture 56">
            <a:extLst>
              <a:ext uri="{FF2B5EF4-FFF2-40B4-BE49-F238E27FC236}">
                <a16:creationId xmlns:a16="http://schemas.microsoft.com/office/drawing/2014/main" id="{370DB419-9D49-0148-B38A-E30ED0C334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82698" y="2714494"/>
            <a:ext cx="1133435" cy="303212"/>
          </a:xfrm>
          <a:prstGeom prst="rect">
            <a:avLst/>
          </a:prstGeom>
        </p:spPr>
      </p:pic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0A4B5E30-5C49-CE4B-B375-78D05DED270E}"/>
              </a:ext>
            </a:extLst>
          </p:cNvPr>
          <p:cNvCxnSpPr/>
          <p:nvPr/>
        </p:nvCxnSpPr>
        <p:spPr>
          <a:xfrm>
            <a:off x="5892800" y="3055144"/>
            <a:ext cx="728134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Picture 61">
            <a:extLst>
              <a:ext uri="{FF2B5EF4-FFF2-40B4-BE49-F238E27FC236}">
                <a16:creationId xmlns:a16="http://schemas.microsoft.com/office/drawing/2014/main" id="{A6CE94A8-C762-D945-9964-253A9A6E02F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10620" y="1861684"/>
            <a:ext cx="695062" cy="646114"/>
          </a:xfrm>
          <a:prstGeom prst="rect">
            <a:avLst/>
          </a:prstGeom>
        </p:spPr>
      </p:pic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C36BA78E-F1CC-2545-868F-FCC2AA47D3F9}"/>
              </a:ext>
            </a:extLst>
          </p:cNvPr>
          <p:cNvCxnSpPr/>
          <p:nvPr/>
        </p:nvCxnSpPr>
        <p:spPr>
          <a:xfrm>
            <a:off x="7298265" y="2523067"/>
            <a:ext cx="728134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54CB5256-DB1C-D648-987D-629BED76108B}"/>
              </a:ext>
            </a:extLst>
          </p:cNvPr>
          <p:cNvCxnSpPr/>
          <p:nvPr/>
        </p:nvCxnSpPr>
        <p:spPr>
          <a:xfrm>
            <a:off x="8373532" y="1998133"/>
            <a:ext cx="728134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6" name="Picture 65">
            <a:extLst>
              <a:ext uri="{FF2B5EF4-FFF2-40B4-BE49-F238E27FC236}">
                <a16:creationId xmlns:a16="http://schemas.microsoft.com/office/drawing/2014/main" id="{D00D6D6B-743F-1540-B6FE-279F660CFB4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35850" y="1640845"/>
            <a:ext cx="779998" cy="349374"/>
          </a:xfrm>
          <a:prstGeom prst="rect">
            <a:avLst/>
          </a:prstGeom>
        </p:spPr>
      </p:pic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CCB28183-4C08-FB45-87D5-0D9E2FA82E40}"/>
              </a:ext>
            </a:extLst>
          </p:cNvPr>
          <p:cNvCxnSpPr>
            <a:cxnSpLocks/>
          </p:cNvCxnSpPr>
          <p:nvPr/>
        </p:nvCxnSpPr>
        <p:spPr>
          <a:xfrm>
            <a:off x="10483034" y="1555768"/>
            <a:ext cx="0" cy="4282898"/>
          </a:xfrm>
          <a:prstGeom prst="line">
            <a:avLst/>
          </a:prstGeom>
          <a:ln w="38100">
            <a:solidFill>
              <a:schemeClr val="accent1"/>
            </a:solidFill>
            <a:headEnd type="none"/>
            <a:tailEnd type="oval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9EF5CAC0-15FE-B743-BA2D-E360C4B6BAF0}"/>
              </a:ext>
            </a:extLst>
          </p:cNvPr>
          <p:cNvCxnSpPr/>
          <p:nvPr/>
        </p:nvCxnSpPr>
        <p:spPr>
          <a:xfrm>
            <a:off x="9780602" y="2550057"/>
            <a:ext cx="728134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A3E1FF25-9B28-BC40-8166-F773DC7CDD51}"/>
              </a:ext>
            </a:extLst>
          </p:cNvPr>
          <p:cNvCxnSpPr/>
          <p:nvPr/>
        </p:nvCxnSpPr>
        <p:spPr>
          <a:xfrm>
            <a:off x="9780602" y="3528765"/>
            <a:ext cx="728134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F63EB1F2-A0E3-5D49-916C-A23A8EDE4DF9}"/>
              </a:ext>
            </a:extLst>
          </p:cNvPr>
          <p:cNvCxnSpPr/>
          <p:nvPr/>
        </p:nvCxnSpPr>
        <p:spPr>
          <a:xfrm>
            <a:off x="9780602" y="4507473"/>
            <a:ext cx="728134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31A93CC9-7E06-4947-847C-00985B94E75E}"/>
              </a:ext>
            </a:extLst>
          </p:cNvPr>
          <p:cNvCxnSpPr/>
          <p:nvPr/>
        </p:nvCxnSpPr>
        <p:spPr>
          <a:xfrm>
            <a:off x="9738269" y="5486181"/>
            <a:ext cx="728134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4" name="Picture 73">
            <a:extLst>
              <a:ext uri="{FF2B5EF4-FFF2-40B4-BE49-F238E27FC236}">
                <a16:creationId xmlns:a16="http://schemas.microsoft.com/office/drawing/2014/main" id="{98160110-F0A9-D843-B1CA-533E67E4485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03357" y="3627212"/>
            <a:ext cx="595135" cy="851860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7933D5FC-FA24-5A4E-A40C-C4B9FF71CCB1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950692" y="1108239"/>
            <a:ext cx="1447800" cy="326926"/>
          </a:xfrm>
          <a:prstGeom prst="rect">
            <a:avLst/>
          </a:prstGeom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9A3028A9-BC5F-B54D-B4A9-E93A0CE27C8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604742" y="5148422"/>
            <a:ext cx="793750" cy="288177"/>
          </a:xfrm>
          <a:prstGeom prst="rect">
            <a:avLst/>
          </a:prstGeom>
        </p:spPr>
      </p:pic>
      <p:grpSp>
        <p:nvGrpSpPr>
          <p:cNvPr id="84" name="Group 83">
            <a:extLst>
              <a:ext uri="{FF2B5EF4-FFF2-40B4-BE49-F238E27FC236}">
                <a16:creationId xmlns:a16="http://schemas.microsoft.com/office/drawing/2014/main" id="{557F62CE-1AE4-4447-A380-F7F4E066B090}"/>
              </a:ext>
            </a:extLst>
          </p:cNvPr>
          <p:cNvGrpSpPr/>
          <p:nvPr/>
        </p:nvGrpSpPr>
        <p:grpSpPr>
          <a:xfrm>
            <a:off x="9359113" y="2606444"/>
            <a:ext cx="956084" cy="919383"/>
            <a:chOff x="9160932" y="3618574"/>
            <a:chExt cx="677336" cy="651335"/>
          </a:xfrm>
        </p:grpSpPr>
        <p:pic>
          <p:nvPicPr>
            <p:cNvPr id="78" name="Picture 77">
              <a:extLst>
                <a:ext uri="{FF2B5EF4-FFF2-40B4-BE49-F238E27FC236}">
                  <a16:creationId xmlns:a16="http://schemas.microsoft.com/office/drawing/2014/main" id="{063F7E7B-7095-3040-876D-903AF0561CF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341311" y="4093711"/>
              <a:ext cx="496957" cy="176198"/>
            </a:xfrm>
            <a:prstGeom prst="rect">
              <a:avLst/>
            </a:prstGeom>
          </p:spPr>
        </p:pic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C95B0FBD-0A09-A442-BA31-1393A76E3BC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160932" y="3618574"/>
              <a:ext cx="412169" cy="453044"/>
            </a:xfrm>
            <a:prstGeom prst="rect">
              <a:avLst/>
            </a:prstGeom>
          </p:spPr>
        </p:pic>
      </p:grpSp>
      <p:sp>
        <p:nvSpPr>
          <p:cNvPr id="85" name="Oval 84">
            <a:extLst>
              <a:ext uri="{FF2B5EF4-FFF2-40B4-BE49-F238E27FC236}">
                <a16:creationId xmlns:a16="http://schemas.microsoft.com/office/drawing/2014/main" id="{333C6CC4-B04E-D74A-A463-DECB557C9B19}"/>
              </a:ext>
            </a:extLst>
          </p:cNvPr>
          <p:cNvSpPr/>
          <p:nvPr/>
        </p:nvSpPr>
        <p:spPr>
          <a:xfrm>
            <a:off x="10791483" y="5269789"/>
            <a:ext cx="171450" cy="172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E966E364-11D0-7A4F-BE48-9090E7E53E06}"/>
              </a:ext>
            </a:extLst>
          </p:cNvPr>
          <p:cNvSpPr/>
          <p:nvPr/>
        </p:nvSpPr>
        <p:spPr>
          <a:xfrm>
            <a:off x="11037545" y="5269789"/>
            <a:ext cx="171450" cy="172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6BF15C39-53D2-2149-A2E7-0ED5818A7398}"/>
              </a:ext>
            </a:extLst>
          </p:cNvPr>
          <p:cNvSpPr/>
          <p:nvPr/>
        </p:nvSpPr>
        <p:spPr>
          <a:xfrm>
            <a:off x="11283607" y="5269789"/>
            <a:ext cx="171450" cy="172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10F3BC76-4F87-5F49-B2DC-52DB20F4CF04}"/>
              </a:ext>
            </a:extLst>
          </p:cNvPr>
          <p:cNvSpPr/>
          <p:nvPr/>
        </p:nvSpPr>
        <p:spPr>
          <a:xfrm>
            <a:off x="11379199" y="4737347"/>
            <a:ext cx="50526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?</a:t>
            </a:r>
          </a:p>
        </p:txBody>
      </p: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2053DEF9-670F-F844-8894-23B8A6DD3218}"/>
              </a:ext>
            </a:extLst>
          </p:cNvPr>
          <p:cNvCxnSpPr/>
          <p:nvPr/>
        </p:nvCxnSpPr>
        <p:spPr>
          <a:xfrm>
            <a:off x="9712364" y="1559574"/>
            <a:ext cx="728134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3" name="Picture 92">
            <a:extLst>
              <a:ext uri="{FF2B5EF4-FFF2-40B4-BE49-F238E27FC236}">
                <a16:creationId xmlns:a16="http://schemas.microsoft.com/office/drawing/2014/main" id="{AFE5760E-226F-9245-B960-7001220B567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464114" y="1767399"/>
            <a:ext cx="934378" cy="727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9467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869B80-FDDC-7F42-B1E9-85EA2E74B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GW Key NumPy Capabilities utilized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6C5BBEE4-0369-D94E-B245-BF02F804C15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45051969"/>
              </p:ext>
            </p:extLst>
          </p:nvPr>
        </p:nvGraphicFramePr>
        <p:xfrm>
          <a:off x="2707758" y="1998922"/>
          <a:ext cx="8015660" cy="33904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37428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869B80-FDDC-7F42-B1E9-85EA2E74B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GW Key NumPy Capabilities utilized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6C5BBEE4-0369-D94E-B245-BF02F804C15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69178440"/>
              </p:ext>
            </p:extLst>
          </p:nvPr>
        </p:nvGraphicFramePr>
        <p:xfrm>
          <a:off x="2707758" y="1998922"/>
          <a:ext cx="8015660" cy="33904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087338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869B80-FDDC-7F42-B1E9-85EA2E74B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Cricket Key NumPy Capabilities utilized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6C5BBEE4-0369-D94E-B245-BF02F804C15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96935779"/>
              </p:ext>
            </p:extLst>
          </p:nvPr>
        </p:nvGraphicFramePr>
        <p:xfrm>
          <a:off x="2707758" y="1998922"/>
          <a:ext cx="8015660" cy="33904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050939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50FB88-8B2F-A440-9E33-0FFC7193F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Color palette (new)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FA6463E0-1F1E-FA4D-8161-141E2B3929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26640" y="1010257"/>
            <a:ext cx="2424545" cy="16158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" pitchFamily="2" charset="0"/>
              </a:rPr>
              <a:t>PRIMARY COLORS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" pitchFamily="2" charset="0"/>
              </a:rPr>
              <a:t>#ffc553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" pitchFamily="2" charset="0"/>
              </a:rPr>
              <a:t>#4dabcf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" pitchFamily="2" charset="0"/>
              </a:rPr>
              <a:t>#4d77cf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" pitchFamily="2" charset="0"/>
                <a:hlinkClick r:id="rId2"/>
              </a:rPr>
              <a:t>  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" pitchFamily="2" charset="0"/>
              </a:rPr>
              <a:t>SECONDARY COLORS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" pitchFamily="2" charset="0"/>
              </a:rPr>
              <a:t>#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Helvetica" pitchFamily="2" charset="0"/>
              </a:rPr>
              <a:t>ffffff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" pitchFamily="2" charset="0"/>
              </a:rPr>
              <a:t>#013243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" pitchFamily="2" charset="0"/>
              </a:rPr>
              <a:t>#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Helvetica" pitchFamily="2" charset="0"/>
              </a:rPr>
              <a:t>eeeeee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" pitchFamily="2" charset="0"/>
              </a:rPr>
              <a:t>#6c7a89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" pitchFamily="2" charset="0"/>
                <a:hlinkClick r:id="rId3"/>
              </a:rPr>
              <a:t>  </a:t>
            </a:r>
            <a:endParaRPr kumimoji="0" lang="en-US" altLang="en-US" sz="98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Helvetica" pitchFamily="2" charset="0"/>
            </a:endParaRPr>
          </a:p>
        </p:txBody>
      </p:sp>
      <p:pic>
        <p:nvPicPr>
          <p:cNvPr id="1026" name="Picture 2" descr="/var/folders/f5/3vj3rnq53l16nml9r_qcq3b00000gn/T/com.microsoft.Powerpoint/WebArchiveCopyPasteTempFiles/77906035-99f2ae00-72ca-11ea-9d3d-c0106767b44b.png">
            <a:hlinkClick r:id="rId2"/>
            <a:extLst>
              <a:ext uri="{FF2B5EF4-FFF2-40B4-BE49-F238E27FC236}">
                <a16:creationId xmlns:a16="http://schemas.microsoft.com/office/drawing/2014/main" id="{C58783A9-1B8A-014E-9D7C-30228188DE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891" y="2468634"/>
            <a:ext cx="8757022" cy="1631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/var/folders/f5/3vj3rnq53l16nml9r_qcq3b00000gn/T/com.microsoft.Powerpoint/WebArchiveCopyPasteTempFiles/77906043-9ced9e80-72ca-11ea-9809-1e0eb396aabb.png">
            <a:hlinkClick r:id="rId3"/>
            <a:extLst>
              <a:ext uri="{FF2B5EF4-FFF2-40B4-BE49-F238E27FC236}">
                <a16:creationId xmlns:a16="http://schemas.microsoft.com/office/drawing/2014/main" id="{93291C08-8051-8443-B538-D1FC81D0C5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891" y="4255057"/>
            <a:ext cx="11250337" cy="1246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77645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BC4B795D-7977-484E-B98A-F1B4866094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2012" y="1647347"/>
            <a:ext cx="1035221" cy="148178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65AF711-2C35-7243-85CA-C2640E61A8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486" y="43294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Python: Current state of n-dimensional arrays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1E9F0D59-9D6E-7C45-A072-021CA16071DB}"/>
              </a:ext>
            </a:extLst>
          </p:cNvPr>
          <p:cNvSpPr/>
          <p:nvPr/>
        </p:nvSpPr>
        <p:spPr>
          <a:xfrm>
            <a:off x="838200" y="1690688"/>
            <a:ext cx="10515600" cy="1544881"/>
          </a:xfrm>
          <a:prstGeom prst="roundRect">
            <a:avLst/>
          </a:prstGeom>
          <a:noFill/>
          <a:ln w="254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B57DE9F-A4E9-FD46-A234-5C49B9BA0966}"/>
              </a:ext>
            </a:extLst>
          </p:cNvPr>
          <p:cNvSpPr/>
          <p:nvPr/>
        </p:nvSpPr>
        <p:spPr>
          <a:xfrm>
            <a:off x="838200" y="4561132"/>
            <a:ext cx="10515600" cy="1544881"/>
          </a:xfrm>
          <a:prstGeom prst="roundRect">
            <a:avLst/>
          </a:prstGeom>
          <a:noFill/>
          <a:ln w="254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4E9B41-762E-6A4E-BAF9-B26322F05D59}"/>
              </a:ext>
            </a:extLst>
          </p:cNvPr>
          <p:cNvSpPr txBox="1"/>
          <p:nvPr/>
        </p:nvSpPr>
        <p:spPr>
          <a:xfrm>
            <a:off x="9372096" y="1412201"/>
            <a:ext cx="1635369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B0F0"/>
                </a:solidFill>
              </a:rPr>
              <a:t>Implementors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32B44F-E75E-5B44-8E64-41F72EFE9129}"/>
              </a:ext>
            </a:extLst>
          </p:cNvPr>
          <p:cNvSpPr txBox="1"/>
          <p:nvPr/>
        </p:nvSpPr>
        <p:spPr>
          <a:xfrm>
            <a:off x="9635864" y="4310800"/>
            <a:ext cx="1371601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Consumers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BFC8652-1BDF-8D4D-AC3C-8B871878DCD0}"/>
              </a:ext>
            </a:extLst>
          </p:cNvPr>
          <p:cNvGrpSpPr/>
          <p:nvPr/>
        </p:nvGrpSpPr>
        <p:grpSpPr>
          <a:xfrm>
            <a:off x="1177077" y="2251633"/>
            <a:ext cx="971907" cy="877500"/>
            <a:chOff x="4314746" y="3216606"/>
            <a:chExt cx="1317932" cy="1189914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413A12A-1000-0449-8A8E-A9E529203CF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sharpenSoften amount="25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380039" y="3216606"/>
              <a:ext cx="739522" cy="760412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453EFB21-AB99-4F4E-8FBE-8A2F51FF1BF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314746" y="3940092"/>
              <a:ext cx="1317932" cy="466428"/>
            </a:xfrm>
            <a:prstGeom prst="rect">
              <a:avLst/>
            </a:prstGeom>
          </p:spPr>
        </p:pic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188567E3-6876-B74D-9E41-DBCACE2DB4D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10380" y="2598315"/>
            <a:ext cx="1977226" cy="446475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DC75DBCA-AAB4-304B-BF3D-C28E74BCE760}"/>
              </a:ext>
            </a:extLst>
          </p:cNvPr>
          <p:cNvGrpSpPr/>
          <p:nvPr/>
        </p:nvGrpSpPr>
        <p:grpSpPr>
          <a:xfrm>
            <a:off x="7901933" y="1742923"/>
            <a:ext cx="1441546" cy="1386210"/>
            <a:chOff x="9160932" y="3618574"/>
            <a:chExt cx="677336" cy="651335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0B58E4F-C782-5D46-A127-137C5E4018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341311" y="4093711"/>
              <a:ext cx="496957" cy="176198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AF321CEB-1D1B-D64E-AE85-EF0B80ABD4A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160932" y="3618574"/>
              <a:ext cx="412169" cy="453044"/>
            </a:xfrm>
            <a:prstGeom prst="rect">
              <a:avLst/>
            </a:prstGeom>
          </p:spPr>
        </p:pic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EC1C3FD9-EBA1-C84D-B072-7D0F9FA4D7C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85423" y="2094796"/>
            <a:ext cx="1228101" cy="95623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B4912FE-0A33-AD48-A431-5F3FE6B975C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77663" y="2495002"/>
            <a:ext cx="1415735" cy="634131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D7A66AAC-4BD2-9249-AD5B-ACBAE295D18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640808" y="5314522"/>
            <a:ext cx="2654300" cy="6985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27B8502A-1E66-7A4E-996A-D6ACD5DAE5FA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66553" y="5149540"/>
            <a:ext cx="1168400" cy="863482"/>
          </a:xfrm>
          <a:prstGeom prst="rect">
            <a:avLst/>
          </a:prstGeom>
        </p:spPr>
      </p:pic>
      <p:grpSp>
        <p:nvGrpSpPr>
          <p:cNvPr id="41" name="Group 40">
            <a:extLst>
              <a:ext uri="{FF2B5EF4-FFF2-40B4-BE49-F238E27FC236}">
                <a16:creationId xmlns:a16="http://schemas.microsoft.com/office/drawing/2014/main" id="{1591A3F0-BB09-684D-844B-6372A097A8E5}"/>
              </a:ext>
            </a:extLst>
          </p:cNvPr>
          <p:cNvGrpSpPr/>
          <p:nvPr/>
        </p:nvGrpSpPr>
        <p:grpSpPr>
          <a:xfrm>
            <a:off x="9800964" y="4831922"/>
            <a:ext cx="1041400" cy="1181100"/>
            <a:chOff x="2728716" y="4901772"/>
            <a:chExt cx="1041400" cy="1181100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03F594B9-D281-764E-9E27-87A6CC84CE5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2763909" y="5765372"/>
              <a:ext cx="1003300" cy="317500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27A1568D-3DBB-5C4B-9F36-51D297E855B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2728716" y="4901772"/>
              <a:ext cx="1041400" cy="863600"/>
            </a:xfrm>
            <a:prstGeom prst="rect">
              <a:avLst/>
            </a:prstGeom>
          </p:spPr>
        </p:pic>
      </p:grpSp>
      <p:pic>
        <p:nvPicPr>
          <p:cNvPr id="40" name="Picture 39">
            <a:extLst>
              <a:ext uri="{FF2B5EF4-FFF2-40B4-BE49-F238E27FC236}">
                <a16:creationId xmlns:a16="http://schemas.microsoft.com/office/drawing/2014/main" id="{2A97E6C4-A36F-FD4B-8FF1-5B015EBFD1C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27808" y="5009722"/>
            <a:ext cx="1511300" cy="100330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17A7D518-5000-D84A-8DB6-A6DA786DA15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44963" y="5378891"/>
            <a:ext cx="1415735" cy="634131"/>
          </a:xfrm>
          <a:prstGeom prst="rect">
            <a:avLst/>
          </a:prstGeom>
        </p:spPr>
      </p:pic>
      <p:sp>
        <p:nvSpPr>
          <p:cNvPr id="43" name="Oval 42">
            <a:extLst>
              <a:ext uri="{FF2B5EF4-FFF2-40B4-BE49-F238E27FC236}">
                <a16:creationId xmlns:a16="http://schemas.microsoft.com/office/drawing/2014/main" id="{3900E9CF-73ED-A14D-883B-9B0B12EFE553}"/>
              </a:ext>
            </a:extLst>
          </p:cNvPr>
          <p:cNvSpPr/>
          <p:nvPr/>
        </p:nvSpPr>
        <p:spPr>
          <a:xfrm>
            <a:off x="1379691" y="3178464"/>
            <a:ext cx="180000" cy="1800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38C48F30-D94D-2B49-8A98-AC4B8EEF943E}"/>
              </a:ext>
            </a:extLst>
          </p:cNvPr>
          <p:cNvSpPr/>
          <p:nvPr/>
        </p:nvSpPr>
        <p:spPr>
          <a:xfrm>
            <a:off x="1590493" y="4515255"/>
            <a:ext cx="180000" cy="1800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072373BD-E3E1-1949-9A76-A50A05F78413}"/>
              </a:ext>
            </a:extLst>
          </p:cNvPr>
          <p:cNvSpPr/>
          <p:nvPr/>
        </p:nvSpPr>
        <p:spPr>
          <a:xfrm>
            <a:off x="3576129" y="4515255"/>
            <a:ext cx="180000" cy="1800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7C69E216-9209-CF49-BE94-59D6661EF9B1}"/>
              </a:ext>
            </a:extLst>
          </p:cNvPr>
          <p:cNvSpPr/>
          <p:nvPr/>
        </p:nvSpPr>
        <p:spPr>
          <a:xfrm>
            <a:off x="5561765" y="4515255"/>
            <a:ext cx="180000" cy="1800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C559A6AF-CBB9-1B4F-8E39-7F7AB6AF6163}"/>
              </a:ext>
            </a:extLst>
          </p:cNvPr>
          <p:cNvSpPr/>
          <p:nvPr/>
        </p:nvSpPr>
        <p:spPr>
          <a:xfrm>
            <a:off x="7547401" y="4515255"/>
            <a:ext cx="180000" cy="1800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19E4C1B3-FA19-A343-9CEB-9329B33D3199}"/>
              </a:ext>
            </a:extLst>
          </p:cNvPr>
          <p:cNvSpPr/>
          <p:nvPr/>
        </p:nvSpPr>
        <p:spPr>
          <a:xfrm>
            <a:off x="9533035" y="4515255"/>
            <a:ext cx="180000" cy="1800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30934A8C-591C-8C49-AEB7-BFB21A5A2D4C}"/>
              </a:ext>
            </a:extLst>
          </p:cNvPr>
          <p:cNvSpPr/>
          <p:nvPr/>
        </p:nvSpPr>
        <p:spPr>
          <a:xfrm>
            <a:off x="10131446" y="3178464"/>
            <a:ext cx="180000" cy="1800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3F6DFE7B-64AD-BA4F-84E3-237ACD22C095}"/>
              </a:ext>
            </a:extLst>
          </p:cNvPr>
          <p:cNvSpPr/>
          <p:nvPr/>
        </p:nvSpPr>
        <p:spPr>
          <a:xfrm>
            <a:off x="3130042" y="3178464"/>
            <a:ext cx="180000" cy="1800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0F538409-004D-AB4C-83DA-00FBDA6C2668}"/>
              </a:ext>
            </a:extLst>
          </p:cNvPr>
          <p:cNvSpPr/>
          <p:nvPr/>
        </p:nvSpPr>
        <p:spPr>
          <a:xfrm>
            <a:off x="4880393" y="3178464"/>
            <a:ext cx="180000" cy="1800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E7D7CBDA-0F24-4943-B4B8-2841031087AC}"/>
              </a:ext>
            </a:extLst>
          </p:cNvPr>
          <p:cNvSpPr/>
          <p:nvPr/>
        </p:nvSpPr>
        <p:spPr>
          <a:xfrm>
            <a:off x="6630744" y="3178464"/>
            <a:ext cx="180000" cy="1800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794444B0-C0E7-DC44-90E5-F8D02F9C9D4E}"/>
              </a:ext>
            </a:extLst>
          </p:cNvPr>
          <p:cNvCxnSpPr>
            <a:cxnSpLocks/>
          </p:cNvCxnSpPr>
          <p:nvPr/>
        </p:nvCxnSpPr>
        <p:spPr>
          <a:xfrm flipH="1" flipV="1">
            <a:off x="1454291" y="3443600"/>
            <a:ext cx="178545" cy="1061897"/>
          </a:xfrm>
          <a:prstGeom prst="straightConnector1">
            <a:avLst/>
          </a:prstGeom>
          <a:ln w="31750">
            <a:solidFill>
              <a:schemeClr val="accent6">
                <a:lumMod val="60000"/>
                <a:lumOff val="40000"/>
              </a:schemeClr>
            </a:solidFill>
            <a:prstDash val="sysDash"/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E076A3FC-1B61-3D43-8523-5EDC1CA11C97}"/>
              </a:ext>
            </a:extLst>
          </p:cNvPr>
          <p:cNvCxnSpPr>
            <a:cxnSpLocks/>
          </p:cNvCxnSpPr>
          <p:nvPr/>
        </p:nvCxnSpPr>
        <p:spPr>
          <a:xfrm flipH="1" flipV="1">
            <a:off x="1568065" y="3485648"/>
            <a:ext cx="2180834" cy="1119354"/>
          </a:xfrm>
          <a:prstGeom prst="straightConnector1">
            <a:avLst/>
          </a:prstGeom>
          <a:ln w="31750">
            <a:solidFill>
              <a:schemeClr val="accent6">
                <a:lumMod val="60000"/>
                <a:lumOff val="40000"/>
              </a:schemeClr>
            </a:solidFill>
            <a:prstDash val="sysDash"/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C772B43B-B568-E449-9C95-565F748F0CD5}"/>
              </a:ext>
            </a:extLst>
          </p:cNvPr>
          <p:cNvCxnSpPr>
            <a:cxnSpLocks/>
            <a:stCxn id="49" idx="0"/>
          </p:cNvCxnSpPr>
          <p:nvPr/>
        </p:nvCxnSpPr>
        <p:spPr>
          <a:xfrm flipH="1" flipV="1">
            <a:off x="1687549" y="3455001"/>
            <a:ext cx="3964216" cy="1060254"/>
          </a:xfrm>
          <a:prstGeom prst="straightConnector1">
            <a:avLst/>
          </a:prstGeom>
          <a:ln w="31750">
            <a:solidFill>
              <a:schemeClr val="accent6">
                <a:lumMod val="60000"/>
                <a:lumOff val="40000"/>
              </a:schemeClr>
            </a:solidFill>
            <a:prstDash val="sysDash"/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49185132-469E-1B49-B39B-5AB845B8F40F}"/>
              </a:ext>
            </a:extLst>
          </p:cNvPr>
          <p:cNvCxnSpPr>
            <a:cxnSpLocks/>
            <a:stCxn id="50" idx="1"/>
          </p:cNvCxnSpPr>
          <p:nvPr/>
        </p:nvCxnSpPr>
        <p:spPr>
          <a:xfrm flipH="1" flipV="1">
            <a:off x="1774215" y="3381455"/>
            <a:ext cx="5799546" cy="1160160"/>
          </a:xfrm>
          <a:prstGeom prst="straightConnector1">
            <a:avLst/>
          </a:prstGeom>
          <a:ln w="31750">
            <a:solidFill>
              <a:schemeClr val="accent6">
                <a:lumMod val="60000"/>
                <a:lumOff val="40000"/>
              </a:schemeClr>
            </a:solidFill>
            <a:prstDash val="sysDash"/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94D84DF5-9932-F447-8D24-79FD6D549D90}"/>
              </a:ext>
            </a:extLst>
          </p:cNvPr>
          <p:cNvCxnSpPr>
            <a:cxnSpLocks/>
            <a:stCxn id="51" idx="1"/>
          </p:cNvCxnSpPr>
          <p:nvPr/>
        </p:nvCxnSpPr>
        <p:spPr>
          <a:xfrm flipH="1" flipV="1">
            <a:off x="1714475" y="3287805"/>
            <a:ext cx="7844920" cy="1253810"/>
          </a:xfrm>
          <a:prstGeom prst="straightConnector1">
            <a:avLst/>
          </a:prstGeom>
          <a:ln w="31750">
            <a:solidFill>
              <a:schemeClr val="accent6">
                <a:lumMod val="60000"/>
                <a:lumOff val="40000"/>
              </a:schemeClr>
            </a:solidFill>
            <a:prstDash val="sysDash"/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FCD3DBD3-8962-FF47-BDCE-659940B78DE4}"/>
              </a:ext>
            </a:extLst>
          </p:cNvPr>
          <p:cNvCxnSpPr>
            <a:cxnSpLocks/>
            <a:stCxn id="48" idx="1"/>
            <a:endCxn id="52" idx="3"/>
          </p:cNvCxnSpPr>
          <p:nvPr/>
        </p:nvCxnSpPr>
        <p:spPr>
          <a:xfrm flipV="1">
            <a:off x="3602489" y="3332104"/>
            <a:ext cx="6555317" cy="1209511"/>
          </a:xfrm>
          <a:prstGeom prst="straightConnector1">
            <a:avLst/>
          </a:prstGeom>
          <a:ln w="31750">
            <a:solidFill>
              <a:schemeClr val="accent6">
                <a:lumMod val="60000"/>
                <a:lumOff val="40000"/>
              </a:schemeClr>
            </a:solidFill>
            <a:prstDash val="sysDash"/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Oval 76">
            <a:extLst>
              <a:ext uri="{FF2B5EF4-FFF2-40B4-BE49-F238E27FC236}">
                <a16:creationId xmlns:a16="http://schemas.microsoft.com/office/drawing/2014/main" id="{D56DBA92-5982-7246-95B4-FD2A6113A896}"/>
              </a:ext>
            </a:extLst>
          </p:cNvPr>
          <p:cNvSpPr/>
          <p:nvPr/>
        </p:nvSpPr>
        <p:spPr>
          <a:xfrm>
            <a:off x="8381095" y="3179040"/>
            <a:ext cx="180000" cy="1800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D61907EF-60F9-124C-8600-86351CC73EF9}"/>
              </a:ext>
            </a:extLst>
          </p:cNvPr>
          <p:cNvCxnSpPr>
            <a:cxnSpLocks/>
          </p:cNvCxnSpPr>
          <p:nvPr/>
        </p:nvCxnSpPr>
        <p:spPr>
          <a:xfrm flipH="1" flipV="1">
            <a:off x="6826348" y="3373854"/>
            <a:ext cx="2825664" cy="1167761"/>
          </a:xfrm>
          <a:prstGeom prst="straightConnector1">
            <a:avLst/>
          </a:prstGeom>
          <a:ln w="31750">
            <a:solidFill>
              <a:schemeClr val="accent6">
                <a:lumMod val="60000"/>
                <a:lumOff val="40000"/>
              </a:schemeClr>
            </a:solidFill>
            <a:prstDash val="sysDash"/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3449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BC4B795D-7977-484E-B98A-F1B4866094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7448" y="1718560"/>
            <a:ext cx="1035221" cy="148178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65AF711-2C35-7243-85CA-C2640E61A8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7592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“NumPy’s” vision for interoperable array libraries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1E9F0D59-9D6E-7C45-A072-021CA16071DB}"/>
              </a:ext>
            </a:extLst>
          </p:cNvPr>
          <p:cNvSpPr/>
          <p:nvPr/>
        </p:nvSpPr>
        <p:spPr>
          <a:xfrm>
            <a:off x="838200" y="1690688"/>
            <a:ext cx="10515600" cy="1544881"/>
          </a:xfrm>
          <a:prstGeom prst="roundRect">
            <a:avLst/>
          </a:prstGeom>
          <a:noFill/>
          <a:ln w="254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B57DE9F-A4E9-FD46-A234-5C49B9BA0966}"/>
              </a:ext>
            </a:extLst>
          </p:cNvPr>
          <p:cNvSpPr/>
          <p:nvPr/>
        </p:nvSpPr>
        <p:spPr>
          <a:xfrm>
            <a:off x="838200" y="5035594"/>
            <a:ext cx="10515600" cy="1544881"/>
          </a:xfrm>
          <a:prstGeom prst="roundRect">
            <a:avLst/>
          </a:prstGeom>
          <a:noFill/>
          <a:ln w="254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4E9B41-762E-6A4E-BAF9-B26322F05D59}"/>
              </a:ext>
            </a:extLst>
          </p:cNvPr>
          <p:cNvSpPr txBox="1"/>
          <p:nvPr/>
        </p:nvSpPr>
        <p:spPr>
          <a:xfrm>
            <a:off x="9372096" y="1412201"/>
            <a:ext cx="1635369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B0F0"/>
                </a:solidFill>
              </a:rPr>
              <a:t>Implementors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32B44F-E75E-5B44-8E64-41F72EFE9129}"/>
              </a:ext>
            </a:extLst>
          </p:cNvPr>
          <p:cNvSpPr txBox="1"/>
          <p:nvPr/>
        </p:nvSpPr>
        <p:spPr>
          <a:xfrm>
            <a:off x="9635864" y="4785262"/>
            <a:ext cx="1371601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Consumers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BFC8652-1BDF-8D4D-AC3C-8B871878DCD0}"/>
              </a:ext>
            </a:extLst>
          </p:cNvPr>
          <p:cNvGrpSpPr/>
          <p:nvPr/>
        </p:nvGrpSpPr>
        <p:grpSpPr>
          <a:xfrm>
            <a:off x="1074824" y="2251633"/>
            <a:ext cx="971907" cy="877500"/>
            <a:chOff x="4314746" y="3216606"/>
            <a:chExt cx="1317932" cy="1189914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413A12A-1000-0449-8A8E-A9E529203CF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sharpenSoften amount="25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380039" y="3216606"/>
              <a:ext cx="739522" cy="760412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453EFB21-AB99-4F4E-8FBE-8A2F51FF1BF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314746" y="3940092"/>
              <a:ext cx="1317932" cy="466428"/>
            </a:xfrm>
            <a:prstGeom prst="rect">
              <a:avLst/>
            </a:prstGeom>
          </p:spPr>
        </p:pic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188567E3-6876-B74D-9E41-DBCACE2DB4D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34361" y="2564325"/>
            <a:ext cx="1977226" cy="446475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DC75DBCA-AAB4-304B-BF3D-C28E74BCE760}"/>
              </a:ext>
            </a:extLst>
          </p:cNvPr>
          <p:cNvGrpSpPr/>
          <p:nvPr/>
        </p:nvGrpSpPr>
        <p:grpSpPr>
          <a:xfrm>
            <a:off x="7712917" y="1719363"/>
            <a:ext cx="1441546" cy="1386210"/>
            <a:chOff x="9160932" y="3618574"/>
            <a:chExt cx="677336" cy="651335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0B58E4F-C782-5D46-A127-137C5E4018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341311" y="4093711"/>
              <a:ext cx="496957" cy="176198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AF321CEB-1D1B-D64E-AE85-EF0B80ABD4A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160932" y="3618574"/>
              <a:ext cx="412169" cy="453044"/>
            </a:xfrm>
            <a:prstGeom prst="rect">
              <a:avLst/>
            </a:prstGeom>
          </p:spPr>
        </p:pic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EC1C3FD9-EBA1-C84D-B072-7D0F9FA4D7C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68586" y="2079279"/>
            <a:ext cx="1228101" cy="95623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B4912FE-0A33-AD48-A431-5F3FE6B975C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77663" y="2495002"/>
            <a:ext cx="1415735" cy="634131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D7A66AAC-4BD2-9249-AD5B-ACBAE295D18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640808" y="5788984"/>
            <a:ext cx="2654300" cy="6985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27B8502A-1E66-7A4E-996A-D6ACD5DAE5FA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66553" y="5624002"/>
            <a:ext cx="1168400" cy="863482"/>
          </a:xfrm>
          <a:prstGeom prst="rect">
            <a:avLst/>
          </a:prstGeom>
        </p:spPr>
      </p:pic>
      <p:grpSp>
        <p:nvGrpSpPr>
          <p:cNvPr id="41" name="Group 40">
            <a:extLst>
              <a:ext uri="{FF2B5EF4-FFF2-40B4-BE49-F238E27FC236}">
                <a16:creationId xmlns:a16="http://schemas.microsoft.com/office/drawing/2014/main" id="{1591A3F0-BB09-684D-844B-6372A097A8E5}"/>
              </a:ext>
            </a:extLst>
          </p:cNvPr>
          <p:cNvGrpSpPr/>
          <p:nvPr/>
        </p:nvGrpSpPr>
        <p:grpSpPr>
          <a:xfrm>
            <a:off x="9800964" y="5306384"/>
            <a:ext cx="1041400" cy="1181100"/>
            <a:chOff x="2728716" y="4901772"/>
            <a:chExt cx="1041400" cy="1181100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03F594B9-D281-764E-9E27-87A6CC84CE5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2763909" y="5765372"/>
              <a:ext cx="1003300" cy="317500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27A1568D-3DBB-5C4B-9F36-51D297E855B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2728716" y="4901772"/>
              <a:ext cx="1041400" cy="863600"/>
            </a:xfrm>
            <a:prstGeom prst="rect">
              <a:avLst/>
            </a:prstGeom>
          </p:spPr>
        </p:pic>
      </p:grpSp>
      <p:pic>
        <p:nvPicPr>
          <p:cNvPr id="40" name="Picture 39">
            <a:extLst>
              <a:ext uri="{FF2B5EF4-FFF2-40B4-BE49-F238E27FC236}">
                <a16:creationId xmlns:a16="http://schemas.microsoft.com/office/drawing/2014/main" id="{2A97E6C4-A36F-FD4B-8FF1-5B015EBFD1C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27808" y="5484184"/>
            <a:ext cx="1511300" cy="100330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17A7D518-5000-D84A-8DB6-A6DA786DA15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44963" y="5853353"/>
            <a:ext cx="1415735" cy="634131"/>
          </a:xfrm>
          <a:prstGeom prst="rect">
            <a:avLst/>
          </a:prstGeom>
        </p:spPr>
      </p:pic>
      <p:sp>
        <p:nvSpPr>
          <p:cNvPr id="43" name="Oval 42">
            <a:extLst>
              <a:ext uri="{FF2B5EF4-FFF2-40B4-BE49-F238E27FC236}">
                <a16:creationId xmlns:a16="http://schemas.microsoft.com/office/drawing/2014/main" id="{3900E9CF-73ED-A14D-883B-9B0B12EFE553}"/>
              </a:ext>
            </a:extLst>
          </p:cNvPr>
          <p:cNvSpPr/>
          <p:nvPr/>
        </p:nvSpPr>
        <p:spPr>
          <a:xfrm>
            <a:off x="1432286" y="3168244"/>
            <a:ext cx="180000" cy="1800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38C48F30-D94D-2B49-8A98-AC4B8EEF943E}"/>
              </a:ext>
            </a:extLst>
          </p:cNvPr>
          <p:cNvSpPr/>
          <p:nvPr/>
        </p:nvSpPr>
        <p:spPr>
          <a:xfrm>
            <a:off x="1609569" y="4987100"/>
            <a:ext cx="180000" cy="1800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072373BD-E3E1-1949-9A76-A50A05F78413}"/>
              </a:ext>
            </a:extLst>
          </p:cNvPr>
          <p:cNvSpPr/>
          <p:nvPr/>
        </p:nvSpPr>
        <p:spPr>
          <a:xfrm>
            <a:off x="3586539" y="4987100"/>
            <a:ext cx="180000" cy="1800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7C69E216-9209-CF49-BE94-59D6661EF9B1}"/>
              </a:ext>
            </a:extLst>
          </p:cNvPr>
          <p:cNvSpPr/>
          <p:nvPr/>
        </p:nvSpPr>
        <p:spPr>
          <a:xfrm>
            <a:off x="5563509" y="4987100"/>
            <a:ext cx="180000" cy="1800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C559A6AF-CBB9-1B4F-8E39-7F7AB6AF6163}"/>
              </a:ext>
            </a:extLst>
          </p:cNvPr>
          <p:cNvSpPr/>
          <p:nvPr/>
        </p:nvSpPr>
        <p:spPr>
          <a:xfrm>
            <a:off x="7540479" y="4987100"/>
            <a:ext cx="180000" cy="1800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19E4C1B3-FA19-A343-9CEB-9329B33D3199}"/>
              </a:ext>
            </a:extLst>
          </p:cNvPr>
          <p:cNvSpPr/>
          <p:nvPr/>
        </p:nvSpPr>
        <p:spPr>
          <a:xfrm>
            <a:off x="9517448" y="4987100"/>
            <a:ext cx="180000" cy="1800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30934A8C-591C-8C49-AEB7-BFB21A5A2D4C}"/>
              </a:ext>
            </a:extLst>
          </p:cNvPr>
          <p:cNvSpPr/>
          <p:nvPr/>
        </p:nvSpPr>
        <p:spPr>
          <a:xfrm>
            <a:off x="10184041" y="3168244"/>
            <a:ext cx="180000" cy="1800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3F6DFE7B-64AD-BA4F-84E3-237ACD22C095}"/>
              </a:ext>
            </a:extLst>
          </p:cNvPr>
          <p:cNvSpPr/>
          <p:nvPr/>
        </p:nvSpPr>
        <p:spPr>
          <a:xfrm>
            <a:off x="3182637" y="3168244"/>
            <a:ext cx="180000" cy="1800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0F538409-004D-AB4C-83DA-00FBDA6C2668}"/>
              </a:ext>
            </a:extLst>
          </p:cNvPr>
          <p:cNvSpPr/>
          <p:nvPr/>
        </p:nvSpPr>
        <p:spPr>
          <a:xfrm>
            <a:off x="4932988" y="3168244"/>
            <a:ext cx="180000" cy="1800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E7D7CBDA-0F24-4943-B4B8-2841031087AC}"/>
              </a:ext>
            </a:extLst>
          </p:cNvPr>
          <p:cNvSpPr/>
          <p:nvPr/>
        </p:nvSpPr>
        <p:spPr>
          <a:xfrm>
            <a:off x="6683339" y="3168244"/>
            <a:ext cx="180000" cy="1800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794444B0-C0E7-DC44-90E5-F8D02F9C9D4E}"/>
              </a:ext>
            </a:extLst>
          </p:cNvPr>
          <p:cNvCxnSpPr>
            <a:cxnSpLocks/>
            <a:stCxn id="47" idx="2"/>
          </p:cNvCxnSpPr>
          <p:nvPr/>
        </p:nvCxnSpPr>
        <p:spPr>
          <a:xfrm flipV="1">
            <a:off x="1609569" y="4087764"/>
            <a:ext cx="3842231" cy="989336"/>
          </a:xfrm>
          <a:prstGeom prst="straightConnector1">
            <a:avLst/>
          </a:prstGeom>
          <a:ln w="31750">
            <a:solidFill>
              <a:schemeClr val="accent6">
                <a:lumMod val="60000"/>
                <a:lumOff val="40000"/>
              </a:schemeClr>
            </a:solidFill>
            <a:prstDash val="sysDash"/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E076A3FC-1B61-3D43-8523-5EDC1CA11C97}"/>
              </a:ext>
            </a:extLst>
          </p:cNvPr>
          <p:cNvCxnSpPr>
            <a:cxnSpLocks/>
          </p:cNvCxnSpPr>
          <p:nvPr/>
        </p:nvCxnSpPr>
        <p:spPr>
          <a:xfrm flipV="1">
            <a:off x="3680003" y="4171342"/>
            <a:ext cx="1877727" cy="867562"/>
          </a:xfrm>
          <a:prstGeom prst="straightConnector1">
            <a:avLst/>
          </a:prstGeom>
          <a:ln w="31750">
            <a:solidFill>
              <a:schemeClr val="accent6">
                <a:lumMod val="60000"/>
                <a:lumOff val="40000"/>
              </a:schemeClr>
            </a:solidFill>
            <a:prstDash val="sysDash"/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C772B43B-B568-E449-9C95-565F748F0CD5}"/>
              </a:ext>
            </a:extLst>
          </p:cNvPr>
          <p:cNvCxnSpPr>
            <a:cxnSpLocks/>
          </p:cNvCxnSpPr>
          <p:nvPr/>
        </p:nvCxnSpPr>
        <p:spPr>
          <a:xfrm flipH="1" flipV="1">
            <a:off x="5663377" y="4235282"/>
            <a:ext cx="61" cy="770039"/>
          </a:xfrm>
          <a:prstGeom prst="straightConnector1">
            <a:avLst/>
          </a:prstGeom>
          <a:ln w="31750">
            <a:solidFill>
              <a:schemeClr val="accent6">
                <a:lumMod val="60000"/>
                <a:lumOff val="40000"/>
              </a:schemeClr>
            </a:solidFill>
            <a:prstDash val="sysDash"/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49185132-469E-1B49-B39B-5AB845B8F40F}"/>
              </a:ext>
            </a:extLst>
          </p:cNvPr>
          <p:cNvCxnSpPr>
            <a:cxnSpLocks/>
            <a:stCxn id="50" idx="0"/>
          </p:cNvCxnSpPr>
          <p:nvPr/>
        </p:nvCxnSpPr>
        <p:spPr>
          <a:xfrm flipH="1" flipV="1">
            <a:off x="5801451" y="4192928"/>
            <a:ext cx="1829028" cy="794172"/>
          </a:xfrm>
          <a:prstGeom prst="straightConnector1">
            <a:avLst/>
          </a:prstGeom>
          <a:ln w="31750">
            <a:solidFill>
              <a:schemeClr val="accent6">
                <a:lumMod val="60000"/>
                <a:lumOff val="40000"/>
              </a:schemeClr>
            </a:solidFill>
            <a:prstDash val="sysDash"/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94D84DF5-9932-F447-8D24-79FD6D549D90}"/>
              </a:ext>
            </a:extLst>
          </p:cNvPr>
          <p:cNvCxnSpPr>
            <a:cxnSpLocks/>
            <a:stCxn id="51" idx="1"/>
          </p:cNvCxnSpPr>
          <p:nvPr/>
        </p:nvCxnSpPr>
        <p:spPr>
          <a:xfrm flipH="1" flipV="1">
            <a:off x="5916551" y="4101634"/>
            <a:ext cx="3627257" cy="911826"/>
          </a:xfrm>
          <a:prstGeom prst="straightConnector1">
            <a:avLst/>
          </a:prstGeom>
          <a:ln w="31750">
            <a:solidFill>
              <a:schemeClr val="accent6">
                <a:lumMod val="60000"/>
                <a:lumOff val="40000"/>
              </a:schemeClr>
            </a:solidFill>
            <a:prstDash val="sysDash"/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Oval 76">
            <a:extLst>
              <a:ext uri="{FF2B5EF4-FFF2-40B4-BE49-F238E27FC236}">
                <a16:creationId xmlns:a16="http://schemas.microsoft.com/office/drawing/2014/main" id="{D56DBA92-5982-7246-95B4-FD2A6113A896}"/>
              </a:ext>
            </a:extLst>
          </p:cNvPr>
          <p:cNvSpPr/>
          <p:nvPr/>
        </p:nvSpPr>
        <p:spPr>
          <a:xfrm>
            <a:off x="8433690" y="3168820"/>
            <a:ext cx="180000" cy="1800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arallelogram 2">
            <a:extLst>
              <a:ext uri="{FF2B5EF4-FFF2-40B4-BE49-F238E27FC236}">
                <a16:creationId xmlns:a16="http://schemas.microsoft.com/office/drawing/2014/main" id="{36D9B8AE-BD61-9843-9FB7-454FD7A52B4E}"/>
              </a:ext>
            </a:extLst>
          </p:cNvPr>
          <p:cNvSpPr/>
          <p:nvPr/>
        </p:nvSpPr>
        <p:spPr>
          <a:xfrm>
            <a:off x="419726" y="3732544"/>
            <a:ext cx="11439214" cy="642227"/>
          </a:xfrm>
          <a:prstGeom prst="parallelogram">
            <a:avLst/>
          </a:prstGeom>
          <a:solidFill>
            <a:srgbClr val="7A81FF">
              <a:alpha val="4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5C2E732-623F-D14C-AA4B-BAE0149FF3F9}"/>
              </a:ext>
            </a:extLst>
          </p:cNvPr>
          <p:cNvSpPr txBox="1"/>
          <p:nvPr/>
        </p:nvSpPr>
        <p:spPr>
          <a:xfrm>
            <a:off x="6244527" y="3881018"/>
            <a:ext cx="25581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NumPy High-level APIs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6B54547C-F7EE-A543-B305-7B6BE65B552A}"/>
              </a:ext>
            </a:extLst>
          </p:cNvPr>
          <p:cNvSpPr/>
          <p:nvPr/>
        </p:nvSpPr>
        <p:spPr>
          <a:xfrm>
            <a:off x="5571298" y="3941035"/>
            <a:ext cx="180000" cy="18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6606F6D8-5007-204B-93C4-A7C99E4B9763}"/>
              </a:ext>
            </a:extLst>
          </p:cNvPr>
          <p:cNvCxnSpPr>
            <a:cxnSpLocks/>
            <a:stCxn id="43" idx="6"/>
          </p:cNvCxnSpPr>
          <p:nvPr/>
        </p:nvCxnSpPr>
        <p:spPr>
          <a:xfrm>
            <a:off x="1612286" y="3258244"/>
            <a:ext cx="3799259" cy="772510"/>
          </a:xfrm>
          <a:prstGeom prst="straightConnector1">
            <a:avLst/>
          </a:prstGeom>
          <a:ln w="31750">
            <a:solidFill>
              <a:srgbClr val="00B0F0"/>
            </a:solidFill>
            <a:prstDash val="sysDash"/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9F12D8CA-8F21-8546-B987-EA183AA4D546}"/>
              </a:ext>
            </a:extLst>
          </p:cNvPr>
          <p:cNvCxnSpPr>
            <a:cxnSpLocks/>
            <a:stCxn id="53" idx="2"/>
          </p:cNvCxnSpPr>
          <p:nvPr/>
        </p:nvCxnSpPr>
        <p:spPr>
          <a:xfrm>
            <a:off x="3182637" y="3258244"/>
            <a:ext cx="2318908" cy="663578"/>
          </a:xfrm>
          <a:prstGeom prst="straightConnector1">
            <a:avLst/>
          </a:prstGeom>
          <a:ln w="31750">
            <a:solidFill>
              <a:srgbClr val="00B0F0"/>
            </a:solidFill>
            <a:prstDash val="sysDash"/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A9B4ED79-00D6-6F49-A252-D35A8EB565D5}"/>
              </a:ext>
            </a:extLst>
          </p:cNvPr>
          <p:cNvCxnSpPr>
            <a:cxnSpLocks/>
            <a:stCxn id="54" idx="4"/>
          </p:cNvCxnSpPr>
          <p:nvPr/>
        </p:nvCxnSpPr>
        <p:spPr>
          <a:xfrm>
            <a:off x="5022988" y="3348244"/>
            <a:ext cx="583706" cy="515421"/>
          </a:xfrm>
          <a:prstGeom prst="straightConnector1">
            <a:avLst/>
          </a:prstGeom>
          <a:ln w="31750">
            <a:solidFill>
              <a:srgbClr val="00B0F0"/>
            </a:solidFill>
            <a:prstDash val="sysDash"/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C2AD2CFA-9095-4149-BC92-70D814A2094F}"/>
              </a:ext>
            </a:extLst>
          </p:cNvPr>
          <p:cNvCxnSpPr>
            <a:cxnSpLocks/>
          </p:cNvCxnSpPr>
          <p:nvPr/>
        </p:nvCxnSpPr>
        <p:spPr>
          <a:xfrm flipH="1">
            <a:off x="5682321" y="3275957"/>
            <a:ext cx="1067178" cy="581200"/>
          </a:xfrm>
          <a:prstGeom prst="straightConnector1">
            <a:avLst/>
          </a:prstGeom>
          <a:ln w="31750">
            <a:solidFill>
              <a:srgbClr val="00B0F0"/>
            </a:solidFill>
            <a:prstDash val="sysDash"/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6C4E61F8-08F4-DA45-BF0F-2FDC2CCCBC1E}"/>
              </a:ext>
            </a:extLst>
          </p:cNvPr>
          <p:cNvCxnSpPr>
            <a:cxnSpLocks/>
          </p:cNvCxnSpPr>
          <p:nvPr/>
        </p:nvCxnSpPr>
        <p:spPr>
          <a:xfrm flipH="1">
            <a:off x="5826925" y="3200346"/>
            <a:ext cx="2769178" cy="721476"/>
          </a:xfrm>
          <a:prstGeom prst="straightConnector1">
            <a:avLst/>
          </a:prstGeom>
          <a:ln w="31750">
            <a:solidFill>
              <a:srgbClr val="00B0F0"/>
            </a:solidFill>
            <a:prstDash val="sysDash"/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6FD12FF5-E038-9441-BFB2-A55FF21C7FDD}"/>
              </a:ext>
            </a:extLst>
          </p:cNvPr>
          <p:cNvCxnSpPr>
            <a:cxnSpLocks/>
          </p:cNvCxnSpPr>
          <p:nvPr/>
        </p:nvCxnSpPr>
        <p:spPr>
          <a:xfrm flipH="1">
            <a:off x="5971529" y="3287076"/>
            <a:ext cx="4289845" cy="743678"/>
          </a:xfrm>
          <a:prstGeom prst="straightConnector1">
            <a:avLst/>
          </a:prstGeom>
          <a:ln w="31750">
            <a:solidFill>
              <a:srgbClr val="00B0F0"/>
            </a:solidFill>
            <a:prstDash val="sysDash"/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98251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6B59D520-6862-9F43-811D-681D4FD05939}"/>
              </a:ext>
            </a:extLst>
          </p:cNvPr>
          <p:cNvGrpSpPr/>
          <p:nvPr/>
        </p:nvGrpSpPr>
        <p:grpSpPr>
          <a:xfrm>
            <a:off x="4485384" y="4474487"/>
            <a:ext cx="5049278" cy="1329880"/>
            <a:chOff x="454673" y="4474487"/>
            <a:chExt cx="5049278" cy="1329880"/>
          </a:xfrm>
        </p:grpSpPr>
        <p:pic>
          <p:nvPicPr>
            <p:cNvPr id="25" name="Picture 24">
              <a:hlinkClick r:id="rId3"/>
              <a:extLst>
                <a:ext uri="{FF2B5EF4-FFF2-40B4-BE49-F238E27FC236}">
                  <a16:creationId xmlns:a16="http://schemas.microsoft.com/office/drawing/2014/main" id="{876D0B4D-5854-8E4E-A37F-38006CE6EE8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4673" y="4474487"/>
              <a:ext cx="5049278" cy="1329880"/>
            </a:xfrm>
            <a:prstGeom prst="rect">
              <a:avLst/>
            </a:prstGeom>
          </p:spPr>
        </p:pic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DC2EC5C9-22D4-144B-A590-2EDC66C91354}"/>
                </a:ext>
              </a:extLst>
            </p:cNvPr>
            <p:cNvSpPr/>
            <p:nvPr/>
          </p:nvSpPr>
          <p:spPr>
            <a:xfrm>
              <a:off x="899410" y="5156616"/>
              <a:ext cx="1747849" cy="207580"/>
            </a:xfrm>
            <a:custGeom>
              <a:avLst/>
              <a:gdLst>
                <a:gd name="connsiteX0" fmla="*/ 494675 w 1747849"/>
                <a:gd name="connsiteY0" fmla="*/ 29981 h 207580"/>
                <a:gd name="connsiteX1" fmla="*/ 149901 w 1747849"/>
                <a:gd name="connsiteY1" fmla="*/ 29981 h 207580"/>
                <a:gd name="connsiteX2" fmla="*/ 0 w 1747849"/>
                <a:gd name="connsiteY2" fmla="*/ 44971 h 207580"/>
                <a:gd name="connsiteX3" fmla="*/ 14990 w 1747849"/>
                <a:gd name="connsiteY3" fmla="*/ 149902 h 207580"/>
                <a:gd name="connsiteX4" fmla="*/ 104931 w 1747849"/>
                <a:gd name="connsiteY4" fmla="*/ 194873 h 207580"/>
                <a:gd name="connsiteX5" fmla="*/ 1723869 w 1747849"/>
                <a:gd name="connsiteY5" fmla="*/ 179882 h 207580"/>
                <a:gd name="connsiteX6" fmla="*/ 1708879 w 1747849"/>
                <a:gd name="connsiteY6" fmla="*/ 29981 h 207580"/>
                <a:gd name="connsiteX7" fmla="*/ 1618938 w 1747849"/>
                <a:gd name="connsiteY7" fmla="*/ 0 h 207580"/>
                <a:gd name="connsiteX8" fmla="*/ 1214203 w 1747849"/>
                <a:gd name="connsiteY8" fmla="*/ 14991 h 207580"/>
                <a:gd name="connsiteX9" fmla="*/ 1064301 w 1747849"/>
                <a:gd name="connsiteY9" fmla="*/ 29981 h 207580"/>
                <a:gd name="connsiteX10" fmla="*/ 854439 w 1747849"/>
                <a:gd name="connsiteY10" fmla="*/ 44971 h 207580"/>
                <a:gd name="connsiteX11" fmla="*/ 494675 w 1747849"/>
                <a:gd name="connsiteY11" fmla="*/ 29981 h 207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47849" h="207580">
                  <a:moveTo>
                    <a:pt x="494675" y="29981"/>
                  </a:moveTo>
                  <a:cubicBezTo>
                    <a:pt x="377252" y="27483"/>
                    <a:pt x="545366" y="29981"/>
                    <a:pt x="149901" y="29981"/>
                  </a:cubicBezTo>
                  <a:cubicBezTo>
                    <a:pt x="99685" y="29981"/>
                    <a:pt x="49967" y="39974"/>
                    <a:pt x="0" y="44971"/>
                  </a:cubicBezTo>
                  <a:cubicBezTo>
                    <a:pt x="4997" y="79948"/>
                    <a:pt x="640" y="117615"/>
                    <a:pt x="14990" y="149902"/>
                  </a:cubicBezTo>
                  <a:cubicBezTo>
                    <a:pt x="25097" y="172643"/>
                    <a:pt x="84978" y="188222"/>
                    <a:pt x="104931" y="194873"/>
                  </a:cubicBezTo>
                  <a:cubicBezTo>
                    <a:pt x="644577" y="189876"/>
                    <a:pt x="1187029" y="235071"/>
                    <a:pt x="1723869" y="179882"/>
                  </a:cubicBezTo>
                  <a:cubicBezTo>
                    <a:pt x="1773822" y="174747"/>
                    <a:pt x="1734181" y="73357"/>
                    <a:pt x="1708879" y="29981"/>
                  </a:cubicBezTo>
                  <a:cubicBezTo>
                    <a:pt x="1692956" y="2684"/>
                    <a:pt x="1618938" y="0"/>
                    <a:pt x="1618938" y="0"/>
                  </a:cubicBezTo>
                  <a:lnTo>
                    <a:pt x="1214203" y="14991"/>
                  </a:lnTo>
                  <a:cubicBezTo>
                    <a:pt x="1164060" y="17702"/>
                    <a:pt x="1114344" y="25811"/>
                    <a:pt x="1064301" y="29981"/>
                  </a:cubicBezTo>
                  <a:cubicBezTo>
                    <a:pt x="994411" y="35805"/>
                    <a:pt x="924393" y="39974"/>
                    <a:pt x="854439" y="44971"/>
                  </a:cubicBezTo>
                  <a:lnTo>
                    <a:pt x="494675" y="29981"/>
                  </a:lnTo>
                  <a:close/>
                </a:path>
              </a:pathLst>
            </a:cu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8D0A48A-E4FD-3E45-81B9-A857D2043F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0662" y="134449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NumPy Showcase: </a:t>
            </a:r>
            <a:br>
              <a:rPr lang="en-US" sz="3600" dirty="0"/>
            </a:br>
            <a:r>
              <a:rPr lang="en-US" sz="2400" i="1" dirty="0"/>
              <a:t>Putting together images of a ‘black hole’</a:t>
            </a:r>
          </a:p>
        </p:txBody>
      </p:sp>
      <p:pic>
        <p:nvPicPr>
          <p:cNvPr id="7" name="Picture 6">
            <a:hlinkClick r:id="rId5"/>
            <a:extLst>
              <a:ext uri="{FF2B5EF4-FFF2-40B4-BE49-F238E27FC236}">
                <a16:creationId xmlns:a16="http://schemas.microsoft.com/office/drawing/2014/main" id="{F128EB68-51FF-4248-B693-0F4375C9B5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674" y="4246515"/>
            <a:ext cx="3677248" cy="2023543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C29D29E-BE3D-E444-8D7C-D1001ADB0F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0662" y="1505000"/>
            <a:ext cx="1834629" cy="1755065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5F585621-D069-E148-905C-DB99FBD386B2}"/>
              </a:ext>
            </a:extLst>
          </p:cNvPr>
          <p:cNvGrpSpPr/>
          <p:nvPr/>
        </p:nvGrpSpPr>
        <p:grpSpPr>
          <a:xfrm>
            <a:off x="6736051" y="1384315"/>
            <a:ext cx="2124311" cy="1875750"/>
            <a:chOff x="7018598" y="1349215"/>
            <a:chExt cx="2278505" cy="2011903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B3729FF4-8FBA-CE4D-9805-B1DAF7F53D12}"/>
                </a:ext>
              </a:extLst>
            </p:cNvPr>
            <p:cNvGrpSpPr/>
            <p:nvPr/>
          </p:nvGrpSpPr>
          <p:grpSpPr>
            <a:xfrm>
              <a:off x="7018598" y="2268201"/>
              <a:ext cx="2278505" cy="1092917"/>
              <a:chOff x="3324693" y="3513444"/>
              <a:chExt cx="2278505" cy="1092917"/>
            </a:xfrm>
          </p:grpSpPr>
          <p:sp>
            <p:nvSpPr>
              <p:cNvPr id="10" name="Round Single Corner Rectangle 9">
                <a:extLst>
                  <a:ext uri="{FF2B5EF4-FFF2-40B4-BE49-F238E27FC236}">
                    <a16:creationId xmlns:a16="http://schemas.microsoft.com/office/drawing/2014/main" id="{9D866B21-7B5B-944A-8694-34CC302C1E2D}"/>
                  </a:ext>
                </a:extLst>
              </p:cNvPr>
              <p:cNvSpPr/>
              <p:nvPr/>
            </p:nvSpPr>
            <p:spPr>
              <a:xfrm>
                <a:off x="3324693" y="3513444"/>
                <a:ext cx="2278505" cy="1092917"/>
              </a:xfrm>
              <a:prstGeom prst="round1Rect">
                <a:avLst/>
              </a:prstGeom>
              <a:noFill/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8D72662-2171-C24E-B877-F0308E67DD4B}"/>
                  </a:ext>
                </a:extLst>
              </p:cNvPr>
              <p:cNvSpPr txBox="1"/>
              <p:nvPr/>
            </p:nvSpPr>
            <p:spPr>
              <a:xfrm>
                <a:off x="3411820" y="3710161"/>
                <a:ext cx="1942825" cy="8084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/>
                  <a:t>Data correlation,  calibration,  reduction pipelines</a:t>
                </a:r>
              </a:p>
            </p:txBody>
          </p:sp>
        </p:grp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59849751-6774-864B-A9BC-D58DE659346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556169" y="1349215"/>
              <a:ext cx="1041938" cy="1115703"/>
            </a:xfrm>
            <a:prstGeom prst="rect">
              <a:avLst/>
            </a:prstGeom>
          </p:spPr>
        </p:pic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2CD3E697-B256-394D-92FC-F039B2E3E78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68199" y="1319134"/>
            <a:ext cx="2211447" cy="2052820"/>
          </a:xfrm>
          <a:prstGeom prst="rect">
            <a:avLst/>
          </a:prstGeom>
        </p:spPr>
      </p:pic>
      <p:pic>
        <p:nvPicPr>
          <p:cNvPr id="22" name="Picture 21">
            <a:hlinkClick r:id="rId3"/>
            <a:extLst>
              <a:ext uri="{FF2B5EF4-FFF2-40B4-BE49-F238E27FC236}">
                <a16:creationId xmlns:a16="http://schemas.microsoft.com/office/drawing/2014/main" id="{6DDE5A31-0949-CE43-BA99-7373EDE3AAA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05022" y="1644728"/>
            <a:ext cx="3337393" cy="155015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3494F74-E402-614D-B615-6B907E62C688}"/>
              </a:ext>
            </a:extLst>
          </p:cNvPr>
          <p:cNvSpPr txBox="1"/>
          <p:nvPr/>
        </p:nvSpPr>
        <p:spPr>
          <a:xfrm>
            <a:off x="9297103" y="3688262"/>
            <a:ext cx="289489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</a:t>
            </a:r>
            <a:r>
              <a:rPr lang="en-US" sz="1200" dirty="0">
                <a:hlinkClick r:id="rId11"/>
              </a:rPr>
              <a:t>https://github.com/achael/eht-imaging/</a:t>
            </a:r>
            <a:r>
              <a:rPr lang="en-US" sz="1200" dirty="0"/>
              <a:t> </a:t>
            </a:r>
          </a:p>
          <a:p>
            <a:endParaRPr lang="en-US" dirty="0"/>
          </a:p>
          <a:p>
            <a:r>
              <a:rPr lang="en-US" sz="1400" dirty="0"/>
              <a:t>Imaging, analysis and simulation software for radio interferometry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87CB10F-6F27-4E41-BFD8-6A04E42466EA}"/>
              </a:ext>
            </a:extLst>
          </p:cNvPr>
          <p:cNvSpPr txBox="1"/>
          <p:nvPr/>
        </p:nvSpPr>
        <p:spPr>
          <a:xfrm>
            <a:off x="384721" y="3289580"/>
            <a:ext cx="20026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0070C0"/>
                </a:solidFill>
              </a:rPr>
              <a:t>Event Horizon Telescope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B938D82-0DF9-F448-8AC9-42BB814C613E}"/>
              </a:ext>
            </a:extLst>
          </p:cNvPr>
          <p:cNvSpPr txBox="1"/>
          <p:nvPr/>
        </p:nvSpPr>
        <p:spPr>
          <a:xfrm>
            <a:off x="3011737" y="3273005"/>
            <a:ext cx="28078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</a:rPr>
              <a:t>Petabytes of data (measurements)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4A59927-D81D-E74A-82C3-8B8DEC579AB8}"/>
              </a:ext>
            </a:extLst>
          </p:cNvPr>
          <p:cNvSpPr txBox="1"/>
          <p:nvPr/>
        </p:nvSpPr>
        <p:spPr>
          <a:xfrm>
            <a:off x="9821032" y="3273005"/>
            <a:ext cx="15352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0070C0"/>
                </a:solidFill>
              </a:rPr>
              <a:t>Image analysis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A62BC1F-F963-2E4B-8A19-45127CF96D8C}"/>
              </a:ext>
            </a:extLst>
          </p:cNvPr>
          <p:cNvSpPr txBox="1"/>
          <p:nvPr/>
        </p:nvSpPr>
        <p:spPr>
          <a:xfrm>
            <a:off x="6297405" y="3295416"/>
            <a:ext cx="31707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0070C0"/>
                </a:solidFill>
              </a:rPr>
              <a:t>Scientific, Astrophysics &amp; Computing Algorithms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DAC20C2-E004-194E-BC9F-334489BD4C54}"/>
              </a:ext>
            </a:extLst>
          </p:cNvPr>
          <p:cNvSpPr txBox="1"/>
          <p:nvPr/>
        </p:nvSpPr>
        <p:spPr>
          <a:xfrm>
            <a:off x="5606089" y="5870564"/>
            <a:ext cx="3022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0070C0"/>
                </a:solidFill>
              </a:rPr>
              <a:t>NumPy was one of the software used!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F34AA21-649F-BC48-B9D8-CC971E254F7B}"/>
              </a:ext>
            </a:extLst>
          </p:cNvPr>
          <p:cNvSpPr txBox="1"/>
          <p:nvPr/>
        </p:nvSpPr>
        <p:spPr>
          <a:xfrm>
            <a:off x="823823" y="6363268"/>
            <a:ext cx="30225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M87 – the first image of a black hole</a:t>
            </a:r>
          </a:p>
        </p:txBody>
      </p:sp>
      <p:sp>
        <p:nvSpPr>
          <p:cNvPr id="37" name="Chevron 36">
            <a:extLst>
              <a:ext uri="{FF2B5EF4-FFF2-40B4-BE49-F238E27FC236}">
                <a16:creationId xmlns:a16="http://schemas.microsoft.com/office/drawing/2014/main" id="{72FDAAEC-40FF-3344-B4BA-999207F82694}"/>
              </a:ext>
            </a:extLst>
          </p:cNvPr>
          <p:cNvSpPr/>
          <p:nvPr/>
        </p:nvSpPr>
        <p:spPr>
          <a:xfrm>
            <a:off x="2163298" y="2264335"/>
            <a:ext cx="448211" cy="397159"/>
          </a:xfrm>
          <a:prstGeom prst="chevron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8" name="Chevron 37">
            <a:extLst>
              <a:ext uri="{FF2B5EF4-FFF2-40B4-BE49-F238E27FC236}">
                <a16:creationId xmlns:a16="http://schemas.microsoft.com/office/drawing/2014/main" id="{4FFDFED0-91A8-0642-88B3-4CDD568F68D1}"/>
              </a:ext>
            </a:extLst>
          </p:cNvPr>
          <p:cNvSpPr/>
          <p:nvPr/>
        </p:nvSpPr>
        <p:spPr>
          <a:xfrm>
            <a:off x="5964823" y="2264335"/>
            <a:ext cx="448211" cy="397159"/>
          </a:xfrm>
          <a:prstGeom prst="chevron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9" name="Chevron 38">
            <a:extLst>
              <a:ext uri="{FF2B5EF4-FFF2-40B4-BE49-F238E27FC236}">
                <a16:creationId xmlns:a16="http://schemas.microsoft.com/office/drawing/2014/main" id="{13162ED5-E31A-C043-B34B-F1BEDC7375FF}"/>
              </a:ext>
            </a:extLst>
          </p:cNvPr>
          <p:cNvSpPr/>
          <p:nvPr/>
        </p:nvSpPr>
        <p:spPr>
          <a:xfrm>
            <a:off x="9009140" y="2276797"/>
            <a:ext cx="448211" cy="397159"/>
          </a:xfrm>
          <a:prstGeom prst="chevron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1" name="Bent-Up Arrow 40">
            <a:extLst>
              <a:ext uri="{FF2B5EF4-FFF2-40B4-BE49-F238E27FC236}">
                <a16:creationId xmlns:a16="http://schemas.microsoft.com/office/drawing/2014/main" id="{C6990C45-460F-0D48-A7CC-61DB9C1F7329}"/>
              </a:ext>
            </a:extLst>
          </p:cNvPr>
          <p:cNvSpPr/>
          <p:nvPr/>
        </p:nvSpPr>
        <p:spPr>
          <a:xfrm rot="16200000" flipH="1">
            <a:off x="10039649" y="4745838"/>
            <a:ext cx="604652" cy="632066"/>
          </a:xfrm>
          <a:prstGeom prst="bentUpArrow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Chevron 41">
            <a:extLst>
              <a:ext uri="{FF2B5EF4-FFF2-40B4-BE49-F238E27FC236}">
                <a16:creationId xmlns:a16="http://schemas.microsoft.com/office/drawing/2014/main" id="{5AC4E1EB-D087-804A-8290-FA5EC5DCD221}"/>
              </a:ext>
            </a:extLst>
          </p:cNvPr>
          <p:cNvSpPr/>
          <p:nvPr/>
        </p:nvSpPr>
        <p:spPr>
          <a:xfrm rot="10800000">
            <a:off x="4061373" y="4995415"/>
            <a:ext cx="448211" cy="397159"/>
          </a:xfrm>
          <a:prstGeom prst="chevron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30502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D71D56-D612-3546-B818-3652C0AA2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Black Hole study: </a:t>
            </a:r>
            <a:r>
              <a:rPr lang="en-US" sz="2400" dirty="0" err="1">
                <a:hlinkClick r:id="rId2"/>
              </a:rPr>
              <a:t>eht_imaging</a:t>
            </a:r>
            <a:r>
              <a:rPr lang="en-US" sz="2400" dirty="0">
                <a:hlinkClick r:id="rId2"/>
              </a:rPr>
              <a:t> </a:t>
            </a:r>
            <a:r>
              <a:rPr lang="en-US" sz="2400" dirty="0"/>
              <a:t>dependency graph highlights NumPy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F0993D-D265-FE45-92F9-D8FF2DFAD9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85" y="2006561"/>
            <a:ext cx="11931854" cy="2594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2133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1DE8A91-6136-3B4A-90B5-88E7C3DB705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1338" y="1125029"/>
            <a:ext cx="11289324" cy="4534917"/>
          </a:xfrm>
          <a:prstGeom prst="rect">
            <a:avLst/>
          </a:prstGeom>
          <a:ln>
            <a:solidFill>
              <a:srgbClr val="92D050"/>
            </a:solidFill>
          </a:ln>
        </p:spPr>
      </p:pic>
      <p:sp>
        <p:nvSpPr>
          <p:cNvPr id="6" name="Freeform 5">
            <a:extLst>
              <a:ext uri="{FF2B5EF4-FFF2-40B4-BE49-F238E27FC236}">
                <a16:creationId xmlns:a16="http://schemas.microsoft.com/office/drawing/2014/main" id="{108A1702-57FF-3440-953E-9BF220402B51}"/>
              </a:ext>
            </a:extLst>
          </p:cNvPr>
          <p:cNvSpPr/>
          <p:nvPr/>
        </p:nvSpPr>
        <p:spPr>
          <a:xfrm>
            <a:off x="6400800" y="4009292"/>
            <a:ext cx="1283677" cy="826477"/>
          </a:xfrm>
          <a:custGeom>
            <a:avLst/>
            <a:gdLst>
              <a:gd name="connsiteX0" fmla="*/ 1055077 w 1283677"/>
              <a:gd name="connsiteY0" fmla="*/ 105507 h 826477"/>
              <a:gd name="connsiteX1" fmla="*/ 931985 w 1283677"/>
              <a:gd name="connsiteY1" fmla="*/ 87923 h 826477"/>
              <a:gd name="connsiteX2" fmla="*/ 879231 w 1283677"/>
              <a:gd name="connsiteY2" fmla="*/ 70338 h 826477"/>
              <a:gd name="connsiteX3" fmla="*/ 668216 w 1283677"/>
              <a:gd name="connsiteY3" fmla="*/ 35169 h 826477"/>
              <a:gd name="connsiteX4" fmla="*/ 351693 w 1283677"/>
              <a:gd name="connsiteY4" fmla="*/ 52754 h 826477"/>
              <a:gd name="connsiteX5" fmla="*/ 246185 w 1283677"/>
              <a:gd name="connsiteY5" fmla="*/ 87923 h 826477"/>
              <a:gd name="connsiteX6" fmla="*/ 193431 w 1283677"/>
              <a:gd name="connsiteY6" fmla="*/ 105507 h 826477"/>
              <a:gd name="connsiteX7" fmla="*/ 123093 w 1283677"/>
              <a:gd name="connsiteY7" fmla="*/ 193430 h 826477"/>
              <a:gd name="connsiteX8" fmla="*/ 87924 w 1283677"/>
              <a:gd name="connsiteY8" fmla="*/ 228600 h 826477"/>
              <a:gd name="connsiteX9" fmla="*/ 70339 w 1283677"/>
              <a:gd name="connsiteY9" fmla="*/ 281354 h 826477"/>
              <a:gd name="connsiteX10" fmla="*/ 35170 w 1283677"/>
              <a:gd name="connsiteY10" fmla="*/ 334107 h 826477"/>
              <a:gd name="connsiteX11" fmla="*/ 0 w 1283677"/>
              <a:gd name="connsiteY11" fmla="*/ 439615 h 826477"/>
              <a:gd name="connsiteX12" fmla="*/ 35170 w 1283677"/>
              <a:gd name="connsiteY12" fmla="*/ 650630 h 826477"/>
              <a:gd name="connsiteX13" fmla="*/ 70339 w 1283677"/>
              <a:gd name="connsiteY13" fmla="*/ 685800 h 826477"/>
              <a:gd name="connsiteX14" fmla="*/ 123093 w 1283677"/>
              <a:gd name="connsiteY14" fmla="*/ 703384 h 826477"/>
              <a:gd name="connsiteX15" fmla="*/ 211016 w 1283677"/>
              <a:gd name="connsiteY15" fmla="*/ 773723 h 826477"/>
              <a:gd name="connsiteX16" fmla="*/ 580293 w 1283677"/>
              <a:gd name="connsiteY16" fmla="*/ 826477 h 826477"/>
              <a:gd name="connsiteX17" fmla="*/ 1002324 w 1283677"/>
              <a:gd name="connsiteY17" fmla="*/ 808892 h 826477"/>
              <a:gd name="connsiteX18" fmla="*/ 1107831 w 1283677"/>
              <a:gd name="connsiteY18" fmla="*/ 773723 h 826477"/>
              <a:gd name="connsiteX19" fmla="*/ 1143000 w 1283677"/>
              <a:gd name="connsiteY19" fmla="*/ 720969 h 826477"/>
              <a:gd name="connsiteX20" fmla="*/ 1213339 w 1283677"/>
              <a:gd name="connsiteY20" fmla="*/ 633046 h 826477"/>
              <a:gd name="connsiteX21" fmla="*/ 1266093 w 1283677"/>
              <a:gd name="connsiteY21" fmla="*/ 527538 h 826477"/>
              <a:gd name="connsiteX22" fmla="*/ 1283677 w 1283677"/>
              <a:gd name="connsiteY22" fmla="*/ 474784 h 826477"/>
              <a:gd name="connsiteX23" fmla="*/ 1248508 w 1283677"/>
              <a:gd name="connsiteY23" fmla="*/ 246184 h 826477"/>
              <a:gd name="connsiteX24" fmla="*/ 1107831 w 1283677"/>
              <a:gd name="connsiteY24" fmla="*/ 123092 h 826477"/>
              <a:gd name="connsiteX25" fmla="*/ 984739 w 1283677"/>
              <a:gd name="connsiteY25" fmla="*/ 70338 h 826477"/>
              <a:gd name="connsiteX26" fmla="*/ 879231 w 1283677"/>
              <a:gd name="connsiteY26" fmla="*/ 35169 h 826477"/>
              <a:gd name="connsiteX27" fmla="*/ 685800 w 1283677"/>
              <a:gd name="connsiteY27" fmla="*/ 0 h 826477"/>
              <a:gd name="connsiteX28" fmla="*/ 492370 w 1283677"/>
              <a:gd name="connsiteY28" fmla="*/ 17584 h 826477"/>
              <a:gd name="connsiteX29" fmla="*/ 474785 w 1283677"/>
              <a:gd name="connsiteY29" fmla="*/ 70338 h 826477"/>
              <a:gd name="connsiteX30" fmla="*/ 422031 w 1283677"/>
              <a:gd name="connsiteY30" fmla="*/ 87923 h 826477"/>
              <a:gd name="connsiteX31" fmla="*/ 369277 w 1283677"/>
              <a:gd name="connsiteY31" fmla="*/ 140677 h 826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283677" h="826477">
                <a:moveTo>
                  <a:pt x="1055077" y="105507"/>
                </a:moveTo>
                <a:cubicBezTo>
                  <a:pt x="1014046" y="99646"/>
                  <a:pt x="972627" y="96051"/>
                  <a:pt x="931985" y="87923"/>
                </a:cubicBezTo>
                <a:cubicBezTo>
                  <a:pt x="913809" y="84288"/>
                  <a:pt x="897213" y="74834"/>
                  <a:pt x="879231" y="70338"/>
                </a:cubicBezTo>
                <a:cubicBezTo>
                  <a:pt x="810672" y="53198"/>
                  <a:pt x="737682" y="45093"/>
                  <a:pt x="668216" y="35169"/>
                </a:cubicBezTo>
                <a:cubicBezTo>
                  <a:pt x="562708" y="41031"/>
                  <a:pt x="456547" y="39647"/>
                  <a:pt x="351693" y="52754"/>
                </a:cubicBezTo>
                <a:cubicBezTo>
                  <a:pt x="314908" y="57352"/>
                  <a:pt x="281354" y="76200"/>
                  <a:pt x="246185" y="87923"/>
                </a:cubicBezTo>
                <a:lnTo>
                  <a:pt x="193431" y="105507"/>
                </a:lnTo>
                <a:cubicBezTo>
                  <a:pt x="108514" y="190426"/>
                  <a:pt x="211824" y="82516"/>
                  <a:pt x="123093" y="193430"/>
                </a:cubicBezTo>
                <a:cubicBezTo>
                  <a:pt x="112736" y="206376"/>
                  <a:pt x="99647" y="216877"/>
                  <a:pt x="87924" y="228600"/>
                </a:cubicBezTo>
                <a:cubicBezTo>
                  <a:pt x="82062" y="246185"/>
                  <a:pt x="78629" y="264775"/>
                  <a:pt x="70339" y="281354"/>
                </a:cubicBezTo>
                <a:cubicBezTo>
                  <a:pt x="60888" y="300257"/>
                  <a:pt x="43753" y="314795"/>
                  <a:pt x="35170" y="334107"/>
                </a:cubicBezTo>
                <a:cubicBezTo>
                  <a:pt x="20114" y="367984"/>
                  <a:pt x="0" y="439615"/>
                  <a:pt x="0" y="439615"/>
                </a:cubicBezTo>
                <a:cubicBezTo>
                  <a:pt x="1738" y="455255"/>
                  <a:pt x="7048" y="603761"/>
                  <a:pt x="35170" y="650630"/>
                </a:cubicBezTo>
                <a:cubicBezTo>
                  <a:pt x="43700" y="664846"/>
                  <a:pt x="56123" y="677270"/>
                  <a:pt x="70339" y="685800"/>
                </a:cubicBezTo>
                <a:cubicBezTo>
                  <a:pt x="86233" y="695337"/>
                  <a:pt x="105508" y="697523"/>
                  <a:pt x="123093" y="703384"/>
                </a:cubicBezTo>
                <a:cubicBezTo>
                  <a:pt x="152325" y="732617"/>
                  <a:pt x="171085" y="755976"/>
                  <a:pt x="211016" y="773723"/>
                </a:cubicBezTo>
                <a:cubicBezTo>
                  <a:pt x="344501" y="833049"/>
                  <a:pt x="411739" y="815240"/>
                  <a:pt x="580293" y="826477"/>
                </a:cubicBezTo>
                <a:cubicBezTo>
                  <a:pt x="720970" y="820615"/>
                  <a:pt x="862224" y="822902"/>
                  <a:pt x="1002324" y="808892"/>
                </a:cubicBezTo>
                <a:cubicBezTo>
                  <a:pt x="1039211" y="805203"/>
                  <a:pt x="1107831" y="773723"/>
                  <a:pt x="1107831" y="773723"/>
                </a:cubicBezTo>
                <a:cubicBezTo>
                  <a:pt x="1119554" y="756138"/>
                  <a:pt x="1129798" y="737472"/>
                  <a:pt x="1143000" y="720969"/>
                </a:cubicBezTo>
                <a:cubicBezTo>
                  <a:pt x="1186619" y="666446"/>
                  <a:pt x="1177254" y="705216"/>
                  <a:pt x="1213339" y="633046"/>
                </a:cubicBezTo>
                <a:cubicBezTo>
                  <a:pt x="1286143" y="487439"/>
                  <a:pt x="1165304" y="678723"/>
                  <a:pt x="1266093" y="527538"/>
                </a:cubicBezTo>
                <a:cubicBezTo>
                  <a:pt x="1271954" y="509953"/>
                  <a:pt x="1283677" y="493320"/>
                  <a:pt x="1283677" y="474784"/>
                </a:cubicBezTo>
                <a:cubicBezTo>
                  <a:pt x="1283677" y="434432"/>
                  <a:pt x="1278608" y="306384"/>
                  <a:pt x="1248508" y="246184"/>
                </a:cubicBezTo>
                <a:cubicBezTo>
                  <a:pt x="1211873" y="172914"/>
                  <a:pt x="1186964" y="175847"/>
                  <a:pt x="1107831" y="123092"/>
                </a:cubicBezTo>
                <a:cubicBezTo>
                  <a:pt x="1024137" y="67296"/>
                  <a:pt x="1087966" y="101306"/>
                  <a:pt x="984739" y="70338"/>
                </a:cubicBezTo>
                <a:cubicBezTo>
                  <a:pt x="949231" y="59685"/>
                  <a:pt x="915798" y="41264"/>
                  <a:pt x="879231" y="35169"/>
                </a:cubicBezTo>
                <a:cubicBezTo>
                  <a:pt x="744242" y="12670"/>
                  <a:pt x="808686" y="24576"/>
                  <a:pt x="685800" y="0"/>
                </a:cubicBezTo>
                <a:cubicBezTo>
                  <a:pt x="621323" y="5861"/>
                  <a:pt x="553790" y="-2889"/>
                  <a:pt x="492370" y="17584"/>
                </a:cubicBezTo>
                <a:cubicBezTo>
                  <a:pt x="474785" y="23446"/>
                  <a:pt x="487892" y="57231"/>
                  <a:pt x="474785" y="70338"/>
                </a:cubicBezTo>
                <a:cubicBezTo>
                  <a:pt x="461678" y="83445"/>
                  <a:pt x="439616" y="82061"/>
                  <a:pt x="422031" y="87923"/>
                </a:cubicBezTo>
                <a:cubicBezTo>
                  <a:pt x="383611" y="145554"/>
                  <a:pt x="407996" y="140677"/>
                  <a:pt x="369277" y="140677"/>
                </a:cubicBezTo>
              </a:path>
            </a:pathLst>
          </a:cu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2552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6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5B88F12-21C9-E148-8130-45DF13C0DA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0629" y="113954"/>
            <a:ext cx="2711450" cy="1814243"/>
          </a:xfrm>
          <a:prstGeom prst="rect">
            <a:avLst/>
          </a:prstGeom>
        </p:spPr>
      </p:pic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140C6F71-97B6-994B-A9FE-BB3F881D8BBE}"/>
              </a:ext>
            </a:extLst>
          </p:cNvPr>
          <p:cNvCxnSpPr/>
          <p:nvPr/>
        </p:nvCxnSpPr>
        <p:spPr>
          <a:xfrm>
            <a:off x="4936066" y="1987733"/>
            <a:ext cx="0" cy="4227514"/>
          </a:xfrm>
          <a:prstGeom prst="line">
            <a:avLst/>
          </a:prstGeom>
          <a:ln w="25400">
            <a:solidFill>
              <a:srgbClr val="48CB54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D19C2C4B-9940-D84D-8432-8451A225CBC5}"/>
              </a:ext>
            </a:extLst>
          </p:cNvPr>
          <p:cNvCxnSpPr>
            <a:cxnSpLocks/>
          </p:cNvCxnSpPr>
          <p:nvPr/>
        </p:nvCxnSpPr>
        <p:spPr>
          <a:xfrm>
            <a:off x="5117041" y="1987733"/>
            <a:ext cx="0" cy="3867805"/>
          </a:xfrm>
          <a:prstGeom prst="line">
            <a:avLst/>
          </a:prstGeom>
          <a:ln w="25400">
            <a:solidFill>
              <a:srgbClr val="48CB54">
                <a:alpha val="50000"/>
              </a:srgb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04E90B31-294C-184B-BD5F-8A682A5965D5}"/>
              </a:ext>
            </a:extLst>
          </p:cNvPr>
          <p:cNvCxnSpPr>
            <a:cxnSpLocks/>
          </p:cNvCxnSpPr>
          <p:nvPr/>
        </p:nvCxnSpPr>
        <p:spPr>
          <a:xfrm>
            <a:off x="5298016" y="1987733"/>
            <a:ext cx="0" cy="3393672"/>
          </a:xfrm>
          <a:prstGeom prst="line">
            <a:avLst/>
          </a:prstGeom>
          <a:ln w="25400">
            <a:solidFill>
              <a:srgbClr val="48CB54">
                <a:alpha val="25000"/>
              </a:srgb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A9A34FF6-BD4F-8948-9F5E-E8DE83592306}"/>
              </a:ext>
            </a:extLst>
          </p:cNvPr>
          <p:cNvCxnSpPr>
            <a:cxnSpLocks/>
          </p:cNvCxnSpPr>
          <p:nvPr/>
        </p:nvCxnSpPr>
        <p:spPr>
          <a:xfrm>
            <a:off x="4755091" y="1987733"/>
            <a:ext cx="0" cy="4565467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6" name="Group 65">
            <a:extLst>
              <a:ext uri="{FF2B5EF4-FFF2-40B4-BE49-F238E27FC236}">
                <a16:creationId xmlns:a16="http://schemas.microsoft.com/office/drawing/2014/main" id="{45E0AE02-A80A-B84F-B328-DF6040E9F355}"/>
              </a:ext>
            </a:extLst>
          </p:cNvPr>
          <p:cNvGrpSpPr/>
          <p:nvPr/>
        </p:nvGrpSpPr>
        <p:grpSpPr>
          <a:xfrm>
            <a:off x="1407953" y="2220764"/>
            <a:ext cx="3260785" cy="1022751"/>
            <a:chOff x="5126296" y="5043213"/>
            <a:chExt cx="3260785" cy="1022751"/>
          </a:xfrm>
        </p:grpSpPr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12F2803-1701-914A-A963-36C1E6798E03}"/>
                </a:ext>
              </a:extLst>
            </p:cNvPr>
            <p:cNvSpPr txBox="1"/>
            <p:nvPr/>
          </p:nvSpPr>
          <p:spPr>
            <a:xfrm>
              <a:off x="6327620" y="5043213"/>
              <a:ext cx="1972734" cy="707886"/>
            </a:xfrm>
            <a:prstGeom prst="rect">
              <a:avLst/>
            </a:prstGeom>
            <a:ln>
              <a:solidFill>
                <a:srgbClr val="008F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4000" dirty="0">
                  <a:solidFill>
                    <a:srgbClr val="008F00"/>
                  </a:solidFill>
                  <a:latin typeface="Arial Rounded MT Bold" panose="020F0704030504030204" pitchFamily="34" charset="77"/>
                </a:rPr>
                <a:t>10 – 15 </a:t>
              </a:r>
            </a:p>
          </p:txBody>
        </p:sp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12F642C9-CF4A-AF4D-B8FF-8A1E198A09A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126296" y="5079892"/>
              <a:ext cx="1073527" cy="873345"/>
            </a:xfrm>
            <a:prstGeom prst="rect">
              <a:avLst/>
            </a:prstGeom>
          </p:spPr>
        </p:pic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0D9F8089-9A77-7F4E-9E70-B9BACBDDDD29}"/>
                </a:ext>
              </a:extLst>
            </p:cNvPr>
            <p:cNvSpPr/>
            <p:nvPr/>
          </p:nvSpPr>
          <p:spPr>
            <a:xfrm>
              <a:off x="7562816" y="5696632"/>
              <a:ext cx="824265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pPr algn="r"/>
              <a:r>
                <a:rPr lang="en-US" dirty="0">
                  <a:solidFill>
                    <a:srgbClr val="008F00"/>
                  </a:solidFill>
                </a:rPr>
                <a:t>million</a:t>
              </a:r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85D9B4A9-7F34-654C-B8FD-2873C502BB73}"/>
              </a:ext>
            </a:extLst>
          </p:cNvPr>
          <p:cNvGrpSpPr/>
          <p:nvPr/>
        </p:nvGrpSpPr>
        <p:grpSpPr>
          <a:xfrm>
            <a:off x="2609089" y="5448410"/>
            <a:ext cx="1983721" cy="1070277"/>
            <a:chOff x="4351675" y="838889"/>
            <a:chExt cx="1983721" cy="1070277"/>
          </a:xfrm>
        </p:grpSpPr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4E8DE11C-2965-A641-97EA-431439859F6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721530" y="838889"/>
              <a:ext cx="881515" cy="881515"/>
            </a:xfrm>
            <a:prstGeom prst="rect">
              <a:avLst/>
            </a:prstGeom>
          </p:spPr>
        </p:pic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37417E41-E03F-5E43-B649-484E97B14C78}"/>
                </a:ext>
              </a:extLst>
            </p:cNvPr>
            <p:cNvGrpSpPr/>
            <p:nvPr/>
          </p:nvGrpSpPr>
          <p:grpSpPr>
            <a:xfrm>
              <a:off x="4351675" y="1125804"/>
              <a:ext cx="1983721" cy="783362"/>
              <a:chOff x="7063570" y="5979426"/>
              <a:chExt cx="1983721" cy="783362"/>
            </a:xfrm>
          </p:grpSpPr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4B1492F6-6433-F346-B829-5A150A609833}"/>
                  </a:ext>
                </a:extLst>
              </p:cNvPr>
              <p:cNvSpPr txBox="1"/>
              <p:nvPr/>
            </p:nvSpPr>
            <p:spPr>
              <a:xfrm>
                <a:off x="8389273" y="5979426"/>
                <a:ext cx="658018" cy="400110"/>
              </a:xfrm>
              <a:prstGeom prst="rect">
                <a:avLst/>
              </a:prstGeom>
              <a:ln>
                <a:solidFill>
                  <a:srgbClr val="008F00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rgbClr val="008F00"/>
                    </a:solidFill>
                    <a:latin typeface="Arial Rounded MT Bold" panose="020F0704030504030204" pitchFamily="34" charset="77"/>
                  </a:rPr>
                  <a:t>~10</a:t>
                </a:r>
              </a:p>
            </p:txBody>
          </p:sp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F50CE055-3E93-2743-8934-E5EC02F1D361}"/>
                  </a:ext>
                </a:extLst>
              </p:cNvPr>
              <p:cNvSpPr/>
              <p:nvPr/>
            </p:nvSpPr>
            <p:spPr>
              <a:xfrm>
                <a:off x="7063570" y="6485789"/>
                <a:ext cx="1352293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200" i="1" dirty="0">
                    <a:solidFill>
                      <a:schemeClr val="bg1">
                        <a:lumMod val="50000"/>
                      </a:schemeClr>
                    </a:solidFill>
                  </a:rPr>
                  <a:t>Active Maintainers</a:t>
                </a:r>
              </a:p>
            </p:txBody>
          </p:sp>
        </p:grp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827BC04E-ADEA-8549-8495-362A8A32C6AE}"/>
              </a:ext>
            </a:extLst>
          </p:cNvPr>
          <p:cNvGrpSpPr/>
          <p:nvPr/>
        </p:nvGrpSpPr>
        <p:grpSpPr>
          <a:xfrm>
            <a:off x="2116232" y="3995308"/>
            <a:ext cx="2554876" cy="1468867"/>
            <a:chOff x="891963" y="5492161"/>
            <a:chExt cx="2554876" cy="1468867"/>
          </a:xfrm>
        </p:grpSpPr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3F861647-55E2-144C-A5B7-75F7BF3EC62D}"/>
                </a:ext>
              </a:extLst>
            </p:cNvPr>
            <p:cNvGrpSpPr/>
            <p:nvPr/>
          </p:nvGrpSpPr>
          <p:grpSpPr>
            <a:xfrm>
              <a:off x="891963" y="5492161"/>
              <a:ext cx="1918572" cy="1468867"/>
              <a:chOff x="891963" y="5492161"/>
              <a:chExt cx="1918572" cy="1468867"/>
            </a:xfrm>
          </p:grpSpPr>
          <p:grpSp>
            <p:nvGrpSpPr>
              <p:cNvPr id="81" name="Group 80">
                <a:extLst>
                  <a:ext uri="{FF2B5EF4-FFF2-40B4-BE49-F238E27FC236}">
                    <a16:creationId xmlns:a16="http://schemas.microsoft.com/office/drawing/2014/main" id="{E9334F98-D3A5-0A40-8858-D8C1125107BB}"/>
                  </a:ext>
                </a:extLst>
              </p:cNvPr>
              <p:cNvGrpSpPr/>
              <p:nvPr/>
            </p:nvGrpSpPr>
            <p:grpSpPr>
              <a:xfrm>
                <a:off x="1542014" y="5492161"/>
                <a:ext cx="757120" cy="983561"/>
                <a:chOff x="3357797" y="5032643"/>
                <a:chExt cx="757120" cy="983561"/>
              </a:xfrm>
            </p:grpSpPr>
            <p:pic>
              <p:nvPicPr>
                <p:cNvPr id="75" name="Picture 74">
                  <a:extLst>
                    <a:ext uri="{FF2B5EF4-FFF2-40B4-BE49-F238E27FC236}">
                      <a16:creationId xmlns:a16="http://schemas.microsoft.com/office/drawing/2014/main" id="{EC8DDF12-368D-8240-BE94-5724DE3E857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alphaModFix amt="50000"/>
                </a:blip>
                <a:stretch>
                  <a:fillRect/>
                </a:stretch>
              </p:blipFill>
              <p:spPr>
                <a:xfrm>
                  <a:off x="3357797" y="5724139"/>
                  <a:ext cx="711577" cy="292065"/>
                </a:xfrm>
                <a:prstGeom prst="rect">
                  <a:avLst/>
                </a:prstGeom>
              </p:spPr>
            </p:pic>
            <p:grpSp>
              <p:nvGrpSpPr>
                <p:cNvPr id="80" name="Group 79">
                  <a:extLst>
                    <a:ext uri="{FF2B5EF4-FFF2-40B4-BE49-F238E27FC236}">
                      <a16:creationId xmlns:a16="http://schemas.microsoft.com/office/drawing/2014/main" id="{8FF24784-9CEA-7A43-B4F1-B94A20AF1DD1}"/>
                    </a:ext>
                  </a:extLst>
                </p:cNvPr>
                <p:cNvGrpSpPr/>
                <p:nvPr/>
              </p:nvGrpSpPr>
              <p:grpSpPr>
                <a:xfrm>
                  <a:off x="3428471" y="5032643"/>
                  <a:ext cx="686446" cy="642723"/>
                  <a:chOff x="3428471" y="5032643"/>
                  <a:chExt cx="686446" cy="642723"/>
                </a:xfrm>
              </p:grpSpPr>
              <p:sp>
                <p:nvSpPr>
                  <p:cNvPr id="78" name="Oval 77">
                    <a:extLst>
                      <a:ext uri="{FF2B5EF4-FFF2-40B4-BE49-F238E27FC236}">
                        <a16:creationId xmlns:a16="http://schemas.microsoft.com/office/drawing/2014/main" id="{64E9977B-2A87-834E-96F7-10640EBD6F56}"/>
                      </a:ext>
                    </a:extLst>
                  </p:cNvPr>
                  <p:cNvSpPr/>
                  <p:nvPr/>
                </p:nvSpPr>
                <p:spPr>
                  <a:xfrm>
                    <a:off x="3428471" y="5032643"/>
                    <a:ext cx="640903" cy="642723"/>
                  </a:xfrm>
                  <a:prstGeom prst="ellipse">
                    <a:avLst/>
                  </a:prstGeom>
                  <a:solidFill>
                    <a:srgbClr val="009051">
                      <a:alpha val="50196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9" name="TextBox 78">
                    <a:extLst>
                      <a:ext uri="{FF2B5EF4-FFF2-40B4-BE49-F238E27FC236}">
                        <a16:creationId xmlns:a16="http://schemas.microsoft.com/office/drawing/2014/main" id="{5EAFEAD5-A727-4543-AC35-19556FF2EACC}"/>
                      </a:ext>
                    </a:extLst>
                  </p:cNvPr>
                  <p:cNvSpPr txBox="1"/>
                  <p:nvPr/>
                </p:nvSpPr>
                <p:spPr>
                  <a:xfrm>
                    <a:off x="3577231" y="5057676"/>
                    <a:ext cx="537686" cy="58477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3200" b="1" dirty="0">
                        <a:solidFill>
                          <a:schemeClr val="bg1"/>
                        </a:solidFill>
                      </a:rPr>
                      <a:t>$</a:t>
                    </a:r>
                  </a:p>
                </p:txBody>
              </p:sp>
            </p:grpSp>
          </p:grpSp>
          <p:pic>
            <p:nvPicPr>
              <p:cNvPr id="82" name="Picture 81">
                <a:extLst>
                  <a:ext uri="{FF2B5EF4-FFF2-40B4-BE49-F238E27FC236}">
                    <a16:creationId xmlns:a16="http://schemas.microsoft.com/office/drawing/2014/main" id="{60A39E88-822E-B745-AD2B-51FE813093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049399" y="6679462"/>
                <a:ext cx="749072" cy="281566"/>
              </a:xfrm>
              <a:prstGeom prst="rect">
                <a:avLst/>
              </a:prstGeom>
            </p:spPr>
          </p:pic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1C05C37A-9117-5446-A9E2-7BB3F506CCA7}"/>
                  </a:ext>
                </a:extLst>
              </p:cNvPr>
              <p:cNvSpPr txBox="1"/>
              <p:nvPr/>
            </p:nvSpPr>
            <p:spPr>
              <a:xfrm>
                <a:off x="891963" y="6488628"/>
                <a:ext cx="191857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i="1" dirty="0">
                    <a:solidFill>
                      <a:schemeClr val="bg1">
                        <a:lumMod val="50000"/>
                      </a:schemeClr>
                    </a:solidFill>
                  </a:rPr>
                  <a:t>Lifetime Funding since</a:t>
                </a:r>
              </a:p>
            </p:txBody>
          </p:sp>
        </p:grp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F895EE5D-E993-FB44-81AC-95692F1F35C6}"/>
                </a:ext>
              </a:extLst>
            </p:cNvPr>
            <p:cNvSpPr txBox="1"/>
            <p:nvPr/>
          </p:nvSpPr>
          <p:spPr>
            <a:xfrm>
              <a:off x="2482515" y="5498424"/>
              <a:ext cx="880342" cy="584775"/>
            </a:xfrm>
            <a:prstGeom prst="rect">
              <a:avLst/>
            </a:prstGeom>
            <a:ln>
              <a:solidFill>
                <a:srgbClr val="008F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rgbClr val="008F00"/>
                  </a:solidFill>
                  <a:latin typeface="Arial Rounded MT Bold" panose="020F0704030504030204" pitchFamily="34" charset="77"/>
                </a:rPr>
                <a:t>1.3</a:t>
              </a:r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FBD2A01D-D39F-F24A-BEEE-76F9131401F5}"/>
                </a:ext>
              </a:extLst>
            </p:cNvPr>
            <p:cNvSpPr/>
            <p:nvPr/>
          </p:nvSpPr>
          <p:spPr>
            <a:xfrm>
              <a:off x="2622774" y="6073532"/>
              <a:ext cx="824065" cy="369332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008F00"/>
                  </a:solidFill>
                </a:rPr>
                <a:t>million</a:t>
              </a:r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F2D1CBEE-BCE0-F842-B940-98D3B9556BCC}"/>
              </a:ext>
            </a:extLst>
          </p:cNvPr>
          <p:cNvGrpSpPr/>
          <p:nvPr/>
        </p:nvGrpSpPr>
        <p:grpSpPr>
          <a:xfrm>
            <a:off x="2538116" y="164979"/>
            <a:ext cx="2112513" cy="1741969"/>
            <a:chOff x="1814725" y="2833818"/>
            <a:chExt cx="2112513" cy="1741969"/>
          </a:xfrm>
        </p:grpSpPr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F09BC669-69FD-D64C-8A06-0B6CDB49FA4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814725" y="3427600"/>
              <a:ext cx="680601" cy="676064"/>
            </a:xfrm>
            <a:prstGeom prst="rect">
              <a:avLst/>
            </a:prstGeom>
          </p:spPr>
        </p:pic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3AB201A9-06ED-A14F-8D65-B97F45C952AE}"/>
                </a:ext>
              </a:extLst>
            </p:cNvPr>
            <p:cNvSpPr txBox="1"/>
            <p:nvPr/>
          </p:nvSpPr>
          <p:spPr>
            <a:xfrm>
              <a:off x="2569733" y="2833818"/>
              <a:ext cx="1288699" cy="1200329"/>
            </a:xfrm>
            <a:prstGeom prst="rect">
              <a:avLst/>
            </a:prstGeom>
            <a:ln>
              <a:solidFill>
                <a:srgbClr val="008F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7200" dirty="0">
                  <a:solidFill>
                    <a:srgbClr val="008F00"/>
                  </a:solidFill>
                  <a:latin typeface="Arial Rounded MT Bold" panose="020F0704030504030204" pitchFamily="34" charset="77"/>
                </a:rPr>
                <a:t>24</a:t>
              </a:r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F82F97D8-A5BD-AB4B-981A-38478953643F}"/>
                </a:ext>
              </a:extLst>
            </p:cNvPr>
            <p:cNvSpPr/>
            <p:nvPr/>
          </p:nvSpPr>
          <p:spPr>
            <a:xfrm>
              <a:off x="2591551" y="4021789"/>
              <a:ext cx="1335687" cy="5539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dirty="0">
                  <a:solidFill>
                    <a:srgbClr val="008F00"/>
                  </a:solidFill>
                </a:rPr>
                <a:t>million</a:t>
              </a:r>
            </a:p>
            <a:p>
              <a:pPr algn="r"/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</a:rPr>
                <a:t>(last month, 2019)</a:t>
              </a:r>
            </a:p>
          </p:txBody>
        </p:sp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B7D9F12F-71A0-A545-8475-012C4C7A1855}"/>
              </a:ext>
            </a:extLst>
          </p:cNvPr>
          <p:cNvGrpSpPr/>
          <p:nvPr/>
        </p:nvGrpSpPr>
        <p:grpSpPr>
          <a:xfrm>
            <a:off x="5548801" y="2060412"/>
            <a:ext cx="4798175" cy="4204107"/>
            <a:chOff x="8319850" y="189967"/>
            <a:chExt cx="4798175" cy="4204107"/>
          </a:xfrm>
        </p:grpSpPr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8A57019B-C177-9448-9EDB-B55FE17D7469}"/>
                </a:ext>
              </a:extLst>
            </p:cNvPr>
            <p:cNvGrpSpPr/>
            <p:nvPr/>
          </p:nvGrpSpPr>
          <p:grpSpPr>
            <a:xfrm>
              <a:off x="8319850" y="376335"/>
              <a:ext cx="3180791" cy="3233772"/>
              <a:chOff x="5453870" y="1640136"/>
              <a:chExt cx="3180791" cy="3233772"/>
            </a:xfrm>
          </p:grpSpPr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7A3B863F-4DC2-7D45-9F94-FAE386A1A872}"/>
                  </a:ext>
                </a:extLst>
              </p:cNvPr>
              <p:cNvGrpSpPr/>
              <p:nvPr/>
            </p:nvGrpSpPr>
            <p:grpSpPr>
              <a:xfrm>
                <a:off x="5453870" y="1640136"/>
                <a:ext cx="3180791" cy="3233772"/>
                <a:chOff x="1801000" y="2024789"/>
                <a:chExt cx="3180791" cy="3233772"/>
              </a:xfrm>
            </p:grpSpPr>
            <p:sp>
              <p:nvSpPr>
                <p:cNvPr id="19" name="Freeform 18">
                  <a:extLst>
                    <a:ext uri="{FF2B5EF4-FFF2-40B4-BE49-F238E27FC236}">
                      <a16:creationId xmlns:a16="http://schemas.microsoft.com/office/drawing/2014/main" id="{C088C18E-E7F1-9B43-86A0-676A12DE844B}"/>
                    </a:ext>
                  </a:extLst>
                </p:cNvPr>
                <p:cNvSpPr/>
                <p:nvPr/>
              </p:nvSpPr>
              <p:spPr>
                <a:xfrm rot="6052321">
                  <a:off x="1316333" y="3302878"/>
                  <a:ext cx="1624148" cy="654814"/>
                </a:xfrm>
                <a:custGeom>
                  <a:avLst/>
                  <a:gdLst>
                    <a:gd name="connsiteX0" fmla="*/ 0 w 1624148"/>
                    <a:gd name="connsiteY0" fmla="*/ 412844 h 654814"/>
                    <a:gd name="connsiteX1" fmla="*/ 223184 w 1624148"/>
                    <a:gd name="connsiteY1" fmla="*/ 0 h 654814"/>
                    <a:gd name="connsiteX2" fmla="*/ 265869 w 1624148"/>
                    <a:gd name="connsiteY2" fmla="*/ 29446 h 654814"/>
                    <a:gd name="connsiteX3" fmla="*/ 812075 w 1624148"/>
                    <a:gd name="connsiteY3" fmla="*/ 186496 h 654814"/>
                    <a:gd name="connsiteX4" fmla="*/ 1358280 w 1624148"/>
                    <a:gd name="connsiteY4" fmla="*/ 29446 h 654814"/>
                    <a:gd name="connsiteX5" fmla="*/ 1400964 w 1624148"/>
                    <a:gd name="connsiteY5" fmla="*/ 1 h 654814"/>
                    <a:gd name="connsiteX6" fmla="*/ 1624148 w 1624148"/>
                    <a:gd name="connsiteY6" fmla="*/ 412844 h 654814"/>
                    <a:gd name="connsiteX7" fmla="*/ 1581509 w 1624148"/>
                    <a:gd name="connsiteY7" fmla="*/ 441241 h 654814"/>
                    <a:gd name="connsiteX8" fmla="*/ 812075 w 1624148"/>
                    <a:gd name="connsiteY8" fmla="*/ 654814 h 654814"/>
                    <a:gd name="connsiteX9" fmla="*/ 42640 w 1624148"/>
                    <a:gd name="connsiteY9" fmla="*/ 441241 h 6548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624148" h="654814">
                      <a:moveTo>
                        <a:pt x="0" y="412844"/>
                      </a:moveTo>
                      <a:lnTo>
                        <a:pt x="223184" y="0"/>
                      </a:lnTo>
                      <a:lnTo>
                        <a:pt x="265869" y="29446"/>
                      </a:lnTo>
                      <a:cubicBezTo>
                        <a:pt x="428236" y="129604"/>
                        <a:pt x="614304" y="186496"/>
                        <a:pt x="812075" y="186496"/>
                      </a:cubicBezTo>
                      <a:cubicBezTo>
                        <a:pt x="1009845" y="186496"/>
                        <a:pt x="1195913" y="129604"/>
                        <a:pt x="1358280" y="29446"/>
                      </a:cubicBezTo>
                      <a:lnTo>
                        <a:pt x="1400964" y="1"/>
                      </a:lnTo>
                      <a:lnTo>
                        <a:pt x="1624148" y="412844"/>
                      </a:lnTo>
                      <a:lnTo>
                        <a:pt x="1581509" y="441241"/>
                      </a:lnTo>
                      <a:cubicBezTo>
                        <a:pt x="1352785" y="577446"/>
                        <a:pt x="1090672" y="654814"/>
                        <a:pt x="812075" y="654814"/>
                      </a:cubicBezTo>
                      <a:cubicBezTo>
                        <a:pt x="533477" y="654814"/>
                        <a:pt x="271365" y="577446"/>
                        <a:pt x="42640" y="441241"/>
                      </a:cubicBezTo>
                      <a:close/>
                    </a:path>
                  </a:pathLst>
                </a:custGeom>
                <a:solidFill>
                  <a:srgbClr val="48CB54"/>
                </a:solidFill>
                <a:ln>
                  <a:noFill/>
                </a:ln>
                <a:effectLst>
                  <a:outerShdw blurRad="63500" dist="25400" dir="18900000" algn="bl" rotWithShape="0">
                    <a:prstClr val="black">
                      <a:alpha val="71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" name="Freeform 16">
                  <a:extLst>
                    <a:ext uri="{FF2B5EF4-FFF2-40B4-BE49-F238E27FC236}">
                      <a16:creationId xmlns:a16="http://schemas.microsoft.com/office/drawing/2014/main" id="{BB9CB206-3728-8C4F-9C66-273D79F7A34F}"/>
                    </a:ext>
                  </a:extLst>
                </p:cNvPr>
                <p:cNvSpPr/>
                <p:nvPr/>
              </p:nvSpPr>
              <p:spPr>
                <a:xfrm>
                  <a:off x="2750437" y="4740074"/>
                  <a:ext cx="1226488" cy="518487"/>
                </a:xfrm>
                <a:custGeom>
                  <a:avLst/>
                  <a:gdLst>
                    <a:gd name="connsiteX0" fmla="*/ 232260 w 1226488"/>
                    <a:gd name="connsiteY0" fmla="*/ 0 h 518487"/>
                    <a:gd name="connsiteX1" fmla="*/ 351004 w 1226488"/>
                    <a:gd name="connsiteY1" fmla="*/ 26888 h 518487"/>
                    <a:gd name="connsiteX2" fmla="*/ 613244 w 1226488"/>
                    <a:gd name="connsiteY2" fmla="*/ 50168 h 518487"/>
                    <a:gd name="connsiteX3" fmla="*/ 875484 w 1226488"/>
                    <a:gd name="connsiteY3" fmla="*/ 26888 h 518487"/>
                    <a:gd name="connsiteX4" fmla="*/ 994227 w 1226488"/>
                    <a:gd name="connsiteY4" fmla="*/ 0 h 518487"/>
                    <a:gd name="connsiteX5" fmla="*/ 1226488 w 1226488"/>
                    <a:gd name="connsiteY5" fmla="*/ 416855 h 518487"/>
                    <a:gd name="connsiteX6" fmla="*/ 1139451 w 1226488"/>
                    <a:gd name="connsiteY6" fmla="*/ 445915 h 518487"/>
                    <a:gd name="connsiteX7" fmla="*/ 613245 w 1226488"/>
                    <a:gd name="connsiteY7" fmla="*/ 518487 h 518487"/>
                    <a:gd name="connsiteX8" fmla="*/ 87040 w 1226488"/>
                    <a:gd name="connsiteY8" fmla="*/ 445915 h 518487"/>
                    <a:gd name="connsiteX9" fmla="*/ 0 w 1226488"/>
                    <a:gd name="connsiteY9" fmla="*/ 416854 h 5184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226488" h="518487">
                      <a:moveTo>
                        <a:pt x="232260" y="0"/>
                      </a:moveTo>
                      <a:lnTo>
                        <a:pt x="351004" y="26888"/>
                      </a:lnTo>
                      <a:cubicBezTo>
                        <a:pt x="435710" y="42152"/>
                        <a:pt x="523414" y="50168"/>
                        <a:pt x="613244" y="50168"/>
                      </a:cubicBezTo>
                      <a:cubicBezTo>
                        <a:pt x="703074" y="50168"/>
                        <a:pt x="790778" y="42152"/>
                        <a:pt x="875484" y="26888"/>
                      </a:cubicBezTo>
                      <a:lnTo>
                        <a:pt x="994227" y="0"/>
                      </a:lnTo>
                      <a:lnTo>
                        <a:pt x="1226488" y="416855"/>
                      </a:lnTo>
                      <a:lnTo>
                        <a:pt x="1139451" y="445915"/>
                      </a:lnTo>
                      <a:cubicBezTo>
                        <a:pt x="973222" y="493079"/>
                        <a:pt x="796486" y="518487"/>
                        <a:pt x="613245" y="518487"/>
                      </a:cubicBezTo>
                      <a:cubicBezTo>
                        <a:pt x="430004" y="518487"/>
                        <a:pt x="253268" y="493079"/>
                        <a:pt x="87040" y="445915"/>
                      </a:cubicBezTo>
                      <a:lnTo>
                        <a:pt x="0" y="416854"/>
                      </a:lnTo>
                      <a:close/>
                    </a:path>
                  </a:pathLst>
                </a:custGeom>
                <a:solidFill>
                  <a:srgbClr val="48CB54">
                    <a:alpha val="25490"/>
                  </a:srgbClr>
                </a:solidFill>
                <a:ln>
                  <a:noFill/>
                </a:ln>
                <a:effectLst>
                  <a:outerShdw blurRad="63500" dist="25400" dir="18900000" algn="bl" rotWithShape="0">
                    <a:prstClr val="black">
                      <a:alpha val="71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3" name="Freeform 42">
                  <a:extLst>
                    <a:ext uri="{FF2B5EF4-FFF2-40B4-BE49-F238E27FC236}">
                      <a16:creationId xmlns:a16="http://schemas.microsoft.com/office/drawing/2014/main" id="{1F627A08-86D6-194E-AD3F-515FF731CB69}"/>
                    </a:ext>
                  </a:extLst>
                </p:cNvPr>
                <p:cNvSpPr/>
                <p:nvPr/>
              </p:nvSpPr>
              <p:spPr>
                <a:xfrm rot="13689081">
                  <a:off x="2858252" y="2636648"/>
                  <a:ext cx="2735397" cy="1511680"/>
                </a:xfrm>
                <a:custGeom>
                  <a:avLst/>
                  <a:gdLst>
                    <a:gd name="connsiteX0" fmla="*/ 331277 w 2894303"/>
                    <a:gd name="connsiteY0" fmla="*/ 9105 h 1511680"/>
                    <a:gd name="connsiteX1" fmla="*/ 327092 w 2894303"/>
                    <a:gd name="connsiteY1" fmla="*/ 5351 h 1511680"/>
                    <a:gd name="connsiteX2" fmla="*/ 331151 w 2894303"/>
                    <a:gd name="connsiteY2" fmla="*/ 0 h 1511680"/>
                    <a:gd name="connsiteX3" fmla="*/ 2565292 w 2894303"/>
                    <a:gd name="connsiteY3" fmla="*/ 1051388 h 1511680"/>
                    <a:gd name="connsiteX4" fmla="*/ 449534 w 2894303"/>
                    <a:gd name="connsiteY4" fmla="*/ 1195608 h 1511680"/>
                    <a:gd name="connsiteX5" fmla="*/ 57711 w 2894303"/>
                    <a:gd name="connsiteY5" fmla="*/ 735304 h 1511680"/>
                    <a:gd name="connsiteX6" fmla="*/ 0 w 2894303"/>
                    <a:gd name="connsiteY6" fmla="*/ 611688 h 1511680"/>
                    <a:gd name="connsiteX7" fmla="*/ 395359 w 2894303"/>
                    <a:gd name="connsiteY7" fmla="*/ 344364 h 1511680"/>
                    <a:gd name="connsiteX8" fmla="*/ 402388 w 2894303"/>
                    <a:gd name="connsiteY8" fmla="*/ 366629 h 1511680"/>
                    <a:gd name="connsiteX9" fmla="*/ 737083 w 2894303"/>
                    <a:gd name="connsiteY9" fmla="*/ 825961 h 1511680"/>
                    <a:gd name="connsiteX10" fmla="*/ 2440498 w 2894303"/>
                    <a:gd name="connsiteY10" fmla="*/ 502491 h 1511680"/>
                    <a:gd name="connsiteX11" fmla="*/ 2583138 w 2894303"/>
                    <a:gd name="connsiteY11" fmla="*/ 281209 h 1511680"/>
                    <a:gd name="connsiteX12" fmla="*/ 2589077 w 2894303"/>
                    <a:gd name="connsiteY12" fmla="*/ 268544 h 1511680"/>
                    <a:gd name="connsiteX13" fmla="*/ 2894303 w 2894303"/>
                    <a:gd name="connsiteY13" fmla="*/ 670923 h 1511680"/>
                    <a:gd name="connsiteX14" fmla="*/ 2810144 w 2894303"/>
                    <a:gd name="connsiteY14" fmla="*/ 790040 h 1511680"/>
                    <a:gd name="connsiteX15" fmla="*/ 2565292 w 2894303"/>
                    <a:gd name="connsiteY15" fmla="*/ 1051388 h 15116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2894303" h="1511680">
                      <a:moveTo>
                        <a:pt x="331277" y="9105"/>
                      </a:moveTo>
                      <a:lnTo>
                        <a:pt x="327092" y="5351"/>
                      </a:lnTo>
                      <a:lnTo>
                        <a:pt x="331151" y="0"/>
                      </a:lnTo>
                      <a:close/>
                      <a:moveTo>
                        <a:pt x="2565292" y="1051388"/>
                      </a:moveTo>
                      <a:cubicBezTo>
                        <a:pt x="1951387" y="1595423"/>
                        <a:pt x="1065249" y="1674573"/>
                        <a:pt x="449534" y="1195608"/>
                      </a:cubicBezTo>
                      <a:cubicBezTo>
                        <a:pt x="284611" y="1067314"/>
                        <a:pt x="153727" y="910363"/>
                        <a:pt x="57711" y="735304"/>
                      </a:cubicBezTo>
                      <a:lnTo>
                        <a:pt x="0" y="611688"/>
                      </a:lnTo>
                      <a:lnTo>
                        <a:pt x="395359" y="344364"/>
                      </a:lnTo>
                      <a:lnTo>
                        <a:pt x="402388" y="366629"/>
                      </a:lnTo>
                      <a:cubicBezTo>
                        <a:pt x="469048" y="545378"/>
                        <a:pt x="580982" y="704530"/>
                        <a:pt x="737083" y="825961"/>
                      </a:cubicBezTo>
                      <a:cubicBezTo>
                        <a:pt x="1236607" y="1214540"/>
                        <a:pt x="1999252" y="1069718"/>
                        <a:pt x="2440498" y="502491"/>
                      </a:cubicBezTo>
                      <a:cubicBezTo>
                        <a:pt x="2495654" y="431588"/>
                        <a:pt x="2543177" y="357441"/>
                        <a:pt x="2583138" y="281209"/>
                      </a:cubicBezTo>
                      <a:lnTo>
                        <a:pt x="2589077" y="268544"/>
                      </a:lnTo>
                      <a:lnTo>
                        <a:pt x="2894303" y="670923"/>
                      </a:lnTo>
                      <a:lnTo>
                        <a:pt x="2810144" y="790040"/>
                      </a:lnTo>
                      <a:cubicBezTo>
                        <a:pt x="2735137" y="886462"/>
                        <a:pt x="2652992" y="973669"/>
                        <a:pt x="2565292" y="1051388"/>
                      </a:cubicBezTo>
                      <a:close/>
                    </a:path>
                  </a:pathLst>
                </a:custGeom>
                <a:solidFill>
                  <a:srgbClr val="009051">
                    <a:alpha val="76078"/>
                  </a:srgbClr>
                </a:solidFill>
                <a:ln>
                  <a:noFill/>
                </a:ln>
                <a:effectLst>
                  <a:outerShdw blurRad="63500" dist="25400" dir="18900000" algn="bl" rotWithShape="0">
                    <a:prstClr val="black">
                      <a:alpha val="71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" name="Freeform 30">
                  <a:extLst>
                    <a:ext uri="{FF2B5EF4-FFF2-40B4-BE49-F238E27FC236}">
                      <a16:creationId xmlns:a16="http://schemas.microsoft.com/office/drawing/2014/main" id="{FA0C37C6-03E9-9D4F-AE84-85EFCFB06B9D}"/>
                    </a:ext>
                  </a:extLst>
                </p:cNvPr>
                <p:cNvSpPr/>
                <p:nvPr/>
              </p:nvSpPr>
              <p:spPr>
                <a:xfrm rot="4267502">
                  <a:off x="2008627" y="4373527"/>
                  <a:ext cx="841625" cy="793779"/>
                </a:xfrm>
                <a:custGeom>
                  <a:avLst/>
                  <a:gdLst>
                    <a:gd name="connsiteX0" fmla="*/ 473799 w 841625"/>
                    <a:gd name="connsiteY0" fmla="*/ 0 h 793779"/>
                    <a:gd name="connsiteX1" fmla="*/ 841625 w 841625"/>
                    <a:gd name="connsiteY1" fmla="*/ 292276 h 793779"/>
                    <a:gd name="connsiteX2" fmla="*/ 745500 w 841625"/>
                    <a:gd name="connsiteY2" fmla="*/ 388758 h 793779"/>
                    <a:gd name="connsiteX3" fmla="*/ 20455 w 841625"/>
                    <a:gd name="connsiteY3" fmla="*/ 788981 h 793779"/>
                    <a:gd name="connsiteX4" fmla="*/ 0 w 841625"/>
                    <a:gd name="connsiteY4" fmla="*/ 793779 h 793779"/>
                    <a:gd name="connsiteX5" fmla="*/ 34141 w 841625"/>
                    <a:gd name="connsiteY5" fmla="*/ 289014 h 793779"/>
                    <a:gd name="connsiteX6" fmla="*/ 114485 w 841625"/>
                    <a:gd name="connsiteY6" fmla="*/ 254930 h 793779"/>
                    <a:gd name="connsiteX7" fmla="*/ 414347 w 841625"/>
                    <a:gd name="connsiteY7" fmla="*/ 57607 h 7937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41625" h="793779">
                      <a:moveTo>
                        <a:pt x="473799" y="0"/>
                      </a:moveTo>
                      <a:lnTo>
                        <a:pt x="841625" y="292276"/>
                      </a:lnTo>
                      <a:lnTo>
                        <a:pt x="745500" y="388758"/>
                      </a:lnTo>
                      <a:cubicBezTo>
                        <a:pt x="545361" y="571331"/>
                        <a:pt x="297502" y="710374"/>
                        <a:pt x="20455" y="788981"/>
                      </a:cubicBezTo>
                      <a:lnTo>
                        <a:pt x="0" y="793779"/>
                      </a:lnTo>
                      <a:lnTo>
                        <a:pt x="34141" y="289014"/>
                      </a:lnTo>
                      <a:lnTo>
                        <a:pt x="114485" y="254930"/>
                      </a:lnTo>
                      <a:cubicBezTo>
                        <a:pt x="225109" y="202008"/>
                        <a:pt x="326044" y="135369"/>
                        <a:pt x="414347" y="57607"/>
                      </a:cubicBezTo>
                      <a:close/>
                    </a:path>
                  </a:pathLst>
                </a:custGeom>
                <a:solidFill>
                  <a:srgbClr val="48CB54">
                    <a:alpha val="60392"/>
                  </a:srgbClr>
                </a:solidFill>
                <a:ln>
                  <a:noFill/>
                </a:ln>
                <a:effectLst>
                  <a:outerShdw blurRad="63500" dist="25400" dir="18900000" algn="bl" rotWithShape="0">
                    <a:prstClr val="black">
                      <a:alpha val="71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" name="Freeform 33">
                  <a:extLst>
                    <a:ext uri="{FF2B5EF4-FFF2-40B4-BE49-F238E27FC236}">
                      <a16:creationId xmlns:a16="http://schemas.microsoft.com/office/drawing/2014/main" id="{E238271C-B25D-E749-B612-AB25EB336FB2}"/>
                    </a:ext>
                  </a:extLst>
                </p:cNvPr>
                <p:cNvSpPr/>
                <p:nvPr/>
              </p:nvSpPr>
              <p:spPr>
                <a:xfrm rot="10512778">
                  <a:off x="2359781" y="2497878"/>
                  <a:ext cx="633984" cy="546309"/>
                </a:xfrm>
                <a:custGeom>
                  <a:avLst/>
                  <a:gdLst>
                    <a:gd name="connsiteX0" fmla="*/ 241243 w 568504"/>
                    <a:gd name="connsiteY0" fmla="*/ 0 h 546309"/>
                    <a:gd name="connsiteX1" fmla="*/ 568504 w 568504"/>
                    <a:gd name="connsiteY1" fmla="*/ 362068 h 546309"/>
                    <a:gd name="connsiteX2" fmla="*/ 525449 w 568504"/>
                    <a:gd name="connsiteY2" fmla="*/ 385928 h 546309"/>
                    <a:gd name="connsiteX3" fmla="*/ 208189 w 568504"/>
                    <a:gd name="connsiteY3" fmla="*/ 508184 h 546309"/>
                    <a:gd name="connsiteX4" fmla="*/ 45651 w 568504"/>
                    <a:gd name="connsiteY4" fmla="*/ 546309 h 546309"/>
                    <a:gd name="connsiteX5" fmla="*/ 0 w 568504"/>
                    <a:gd name="connsiteY5" fmla="*/ 76527 h 546309"/>
                    <a:gd name="connsiteX6" fmla="*/ 68924 w 568504"/>
                    <a:gd name="connsiteY6" fmla="*/ 60920 h 546309"/>
                    <a:gd name="connsiteX7" fmla="*/ 188475 w 568504"/>
                    <a:gd name="connsiteY7" fmla="*/ 22386 h 5463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68504" h="546309">
                      <a:moveTo>
                        <a:pt x="241243" y="0"/>
                      </a:moveTo>
                      <a:lnTo>
                        <a:pt x="568504" y="362068"/>
                      </a:lnTo>
                      <a:lnTo>
                        <a:pt x="525449" y="385928"/>
                      </a:lnTo>
                      <a:cubicBezTo>
                        <a:pt x="425157" y="435628"/>
                        <a:pt x="319008" y="476741"/>
                        <a:pt x="208189" y="508184"/>
                      </a:cubicBezTo>
                      <a:lnTo>
                        <a:pt x="45651" y="546309"/>
                      </a:lnTo>
                      <a:lnTo>
                        <a:pt x="0" y="76527"/>
                      </a:lnTo>
                      <a:lnTo>
                        <a:pt x="68924" y="60920"/>
                      </a:lnTo>
                      <a:cubicBezTo>
                        <a:pt x="109669" y="49759"/>
                        <a:pt x="149556" y="36883"/>
                        <a:pt x="188475" y="22386"/>
                      </a:cubicBezTo>
                      <a:close/>
                    </a:path>
                  </a:pathLst>
                </a:custGeom>
                <a:solidFill>
                  <a:srgbClr val="009051">
                    <a:alpha val="50196"/>
                  </a:srgbClr>
                </a:solidFill>
                <a:ln>
                  <a:noFill/>
                </a:ln>
                <a:effectLst>
                  <a:outerShdw blurRad="63500" dist="25400" dir="18900000" algn="bl" rotWithShape="0">
                    <a:prstClr val="black">
                      <a:alpha val="71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0" name="Freeform 49">
                  <a:extLst>
                    <a:ext uri="{FF2B5EF4-FFF2-40B4-BE49-F238E27FC236}">
                      <a16:creationId xmlns:a16="http://schemas.microsoft.com/office/drawing/2014/main" id="{62B66028-3703-174C-8499-BAAB4778C91E}"/>
                    </a:ext>
                  </a:extLst>
                </p:cNvPr>
                <p:cNvSpPr/>
                <p:nvPr/>
              </p:nvSpPr>
              <p:spPr>
                <a:xfrm>
                  <a:off x="4078994" y="4435861"/>
                  <a:ext cx="747509" cy="741632"/>
                </a:xfrm>
                <a:custGeom>
                  <a:avLst/>
                  <a:gdLst>
                    <a:gd name="connsiteX0" fmla="*/ 379683 w 747509"/>
                    <a:gd name="connsiteY0" fmla="*/ 0 h 741632"/>
                    <a:gd name="connsiteX1" fmla="*/ 747509 w 747509"/>
                    <a:gd name="connsiteY1" fmla="*/ 292276 h 741632"/>
                    <a:gd name="connsiteX2" fmla="*/ 651384 w 747509"/>
                    <a:gd name="connsiteY2" fmla="*/ 388758 h 741632"/>
                    <a:gd name="connsiteX3" fmla="*/ 128362 w 747509"/>
                    <a:gd name="connsiteY3" fmla="*/ 718958 h 741632"/>
                    <a:gd name="connsiteX4" fmla="*/ 62948 w 747509"/>
                    <a:gd name="connsiteY4" fmla="*/ 741632 h 741632"/>
                    <a:gd name="connsiteX5" fmla="*/ 0 w 747509"/>
                    <a:gd name="connsiteY5" fmla="*/ 442542 h 741632"/>
                    <a:gd name="connsiteX6" fmla="*/ 0 w 747509"/>
                    <a:gd name="connsiteY6" fmla="*/ 263571 h 741632"/>
                    <a:gd name="connsiteX7" fmla="*/ 20369 w 747509"/>
                    <a:gd name="connsiteY7" fmla="*/ 254930 h 741632"/>
                    <a:gd name="connsiteX8" fmla="*/ 320231 w 747509"/>
                    <a:gd name="connsiteY8" fmla="*/ 57607 h 7416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47509" h="741632">
                      <a:moveTo>
                        <a:pt x="379683" y="0"/>
                      </a:moveTo>
                      <a:lnTo>
                        <a:pt x="747509" y="292276"/>
                      </a:lnTo>
                      <a:lnTo>
                        <a:pt x="651384" y="388758"/>
                      </a:lnTo>
                      <a:cubicBezTo>
                        <a:pt x="501280" y="525688"/>
                        <a:pt x="324333" y="638132"/>
                        <a:pt x="128362" y="718958"/>
                      </a:cubicBezTo>
                      <a:lnTo>
                        <a:pt x="62948" y="741632"/>
                      </a:lnTo>
                      <a:lnTo>
                        <a:pt x="0" y="442542"/>
                      </a:lnTo>
                      <a:lnTo>
                        <a:pt x="0" y="263571"/>
                      </a:lnTo>
                      <a:lnTo>
                        <a:pt x="20369" y="254930"/>
                      </a:lnTo>
                      <a:cubicBezTo>
                        <a:pt x="130993" y="202008"/>
                        <a:pt x="231928" y="135369"/>
                        <a:pt x="320231" y="57607"/>
                      </a:cubicBezTo>
                      <a:close/>
                    </a:path>
                  </a:pathLst>
                </a:custGeom>
                <a:solidFill>
                  <a:schemeClr val="tx1">
                    <a:alpha val="40000"/>
                  </a:schemeClr>
                </a:solidFill>
                <a:ln>
                  <a:noFill/>
                </a:ln>
                <a:effectLst>
                  <a:outerShdw blurRad="63500" dist="25400" dir="18900000" algn="bl" rotWithShape="0">
                    <a:prstClr val="black">
                      <a:alpha val="71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ABED873-D084-2944-942F-5FAE5A2A9A56}"/>
                  </a:ext>
                </a:extLst>
              </p:cNvPr>
              <p:cNvSpPr txBox="1"/>
              <p:nvPr/>
            </p:nvSpPr>
            <p:spPr>
              <a:xfrm>
                <a:off x="6509175" y="2961322"/>
                <a:ext cx="1437293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solidFill>
                      <a:schemeClr val="bg1">
                        <a:lumMod val="50000"/>
                      </a:schemeClr>
                    </a:solidFill>
                    <a:latin typeface="Arial Rounded MT Bold" panose="020F0704030504030204" pitchFamily="34" charset="77"/>
                  </a:rPr>
                  <a:t>What is </a:t>
                </a:r>
                <a:r>
                  <a:rPr lang="en-US" sz="2000" b="1" dirty="0">
                    <a:latin typeface="Arial Rounded MT Bold" panose="020F0704030504030204" pitchFamily="34" charset="77"/>
                  </a:rPr>
                  <a:t>NumPy</a:t>
                </a:r>
                <a:r>
                  <a:rPr lang="en-US" sz="2000" b="1" dirty="0">
                    <a:solidFill>
                      <a:schemeClr val="bg1">
                        <a:lumMod val="50000"/>
                      </a:schemeClr>
                    </a:solidFill>
                    <a:latin typeface="Arial Rounded MT Bold" panose="020F0704030504030204" pitchFamily="34" charset="77"/>
                  </a:rPr>
                  <a:t> used for?</a:t>
                </a:r>
              </a:p>
            </p:txBody>
          </p:sp>
        </p:grpSp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C7679EF9-AFFE-2847-8C53-51567292566D}"/>
                </a:ext>
              </a:extLst>
            </p:cNvPr>
            <p:cNvGrpSpPr/>
            <p:nvPr/>
          </p:nvGrpSpPr>
          <p:grpSpPr>
            <a:xfrm>
              <a:off x="11538204" y="1709036"/>
              <a:ext cx="723456" cy="212752"/>
              <a:chOff x="11010108" y="1335682"/>
              <a:chExt cx="723456" cy="212752"/>
            </a:xfrm>
          </p:grpSpPr>
          <p:cxnSp>
            <p:nvCxnSpPr>
              <p:cNvPr id="108" name="Straight Connector 107">
                <a:extLst>
                  <a:ext uri="{FF2B5EF4-FFF2-40B4-BE49-F238E27FC236}">
                    <a16:creationId xmlns:a16="http://schemas.microsoft.com/office/drawing/2014/main" id="{695FB95C-DBDF-A841-941F-B4018F2D756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010108" y="1335682"/>
                <a:ext cx="0" cy="212752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  <a:head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FB4E5C55-D561-EC4D-B016-DB192FD4361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010108" y="1338887"/>
                <a:ext cx="723456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8B4AE5C0-3668-8542-960F-2AC4A95FEE11}"/>
                </a:ext>
              </a:extLst>
            </p:cNvPr>
            <p:cNvSpPr txBox="1"/>
            <p:nvPr/>
          </p:nvSpPr>
          <p:spPr>
            <a:xfrm>
              <a:off x="11874199" y="1493428"/>
              <a:ext cx="1153062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Arial Rounded MT Bold" panose="020F0704030504030204" pitchFamily="34" charset="77"/>
                </a:rPr>
                <a:t>Data Science</a:t>
              </a:r>
            </a:p>
          </p:txBody>
        </p:sp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id="{324A376B-5030-EB42-AF21-93AC8A0760B8}"/>
                </a:ext>
              </a:extLst>
            </p:cNvPr>
            <p:cNvGrpSpPr/>
            <p:nvPr/>
          </p:nvGrpSpPr>
          <p:grpSpPr>
            <a:xfrm>
              <a:off x="9316593" y="603868"/>
              <a:ext cx="2335411" cy="463566"/>
              <a:chOff x="10043137" y="243495"/>
              <a:chExt cx="1253746" cy="522285"/>
            </a:xfrm>
          </p:grpSpPr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A1C7DC3A-7F05-D047-BA5C-2AC71D477B4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053775" y="243495"/>
                <a:ext cx="0" cy="522285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  <a:head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>
                <a:extLst>
                  <a:ext uri="{FF2B5EF4-FFF2-40B4-BE49-F238E27FC236}">
                    <a16:creationId xmlns:a16="http://schemas.microsoft.com/office/drawing/2014/main" id="{F2F210C3-5CE2-C043-B39A-72070A89C25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043137" y="258012"/>
                <a:ext cx="1253746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4A07A889-6E95-6046-99A3-33F51330D2C9}"/>
                </a:ext>
              </a:extLst>
            </p:cNvPr>
            <p:cNvSpPr txBox="1"/>
            <p:nvPr/>
          </p:nvSpPr>
          <p:spPr>
            <a:xfrm>
              <a:off x="11322602" y="365964"/>
              <a:ext cx="179542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Arial Rounded MT Bold" panose="020F0704030504030204" pitchFamily="34" charset="77"/>
                </a:rPr>
                <a:t>Digital Signal Processing</a:t>
              </a:r>
            </a:p>
          </p:txBody>
        </p:sp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B7B5C983-00F2-E948-9ADF-8D73111165FE}"/>
                </a:ext>
              </a:extLst>
            </p:cNvPr>
            <p:cNvGrpSpPr/>
            <p:nvPr/>
          </p:nvGrpSpPr>
          <p:grpSpPr>
            <a:xfrm>
              <a:off x="8444450" y="365964"/>
              <a:ext cx="1649351" cy="1647600"/>
              <a:chOff x="9877823" y="-466858"/>
              <a:chExt cx="1649351" cy="1647600"/>
            </a:xfrm>
          </p:grpSpPr>
          <p:cxnSp>
            <p:nvCxnSpPr>
              <p:cNvPr id="120" name="Straight Connector 119">
                <a:extLst>
                  <a:ext uri="{FF2B5EF4-FFF2-40B4-BE49-F238E27FC236}">
                    <a16:creationId xmlns:a16="http://schemas.microsoft.com/office/drawing/2014/main" id="{B823C24F-58D5-EF4A-9E49-432A6BAC9ED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9877823" y="-466858"/>
                <a:ext cx="17891" cy="164760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  <a:head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>
                <a:extLst>
                  <a:ext uri="{FF2B5EF4-FFF2-40B4-BE49-F238E27FC236}">
                    <a16:creationId xmlns:a16="http://schemas.microsoft.com/office/drawing/2014/main" id="{A17D0D1F-338B-1F4A-88E5-5BAA163BF8E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895714" y="-419390"/>
                <a:ext cx="1631460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1BA08B0C-1D7B-4A4D-BF65-D13682AC2F56}"/>
                </a:ext>
              </a:extLst>
            </p:cNvPr>
            <p:cNvSpPr txBox="1"/>
            <p:nvPr/>
          </p:nvSpPr>
          <p:spPr>
            <a:xfrm>
              <a:off x="9852983" y="189967"/>
              <a:ext cx="162852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Arial Rounded MT Bold" panose="020F0704030504030204" pitchFamily="34" charset="77"/>
                </a:rPr>
                <a:t>Deep Learning (AI/ML)</a:t>
              </a:r>
            </a:p>
          </p:txBody>
        </p:sp>
        <p:grpSp>
          <p:nvGrpSpPr>
            <p:cNvPr id="130" name="Group 129">
              <a:extLst>
                <a:ext uri="{FF2B5EF4-FFF2-40B4-BE49-F238E27FC236}">
                  <a16:creationId xmlns:a16="http://schemas.microsoft.com/office/drawing/2014/main" id="{C15336CC-AB40-2B4A-8AD4-9B74C9954003}"/>
                </a:ext>
              </a:extLst>
            </p:cNvPr>
            <p:cNvGrpSpPr/>
            <p:nvPr/>
          </p:nvGrpSpPr>
          <p:grpSpPr>
            <a:xfrm>
              <a:off x="8647258" y="2934339"/>
              <a:ext cx="294736" cy="1459735"/>
              <a:chOff x="10305215" y="-127017"/>
              <a:chExt cx="126623" cy="967349"/>
            </a:xfrm>
          </p:grpSpPr>
          <p:cxnSp>
            <p:nvCxnSpPr>
              <p:cNvPr id="131" name="Straight Connector 130">
                <a:extLst>
                  <a:ext uri="{FF2B5EF4-FFF2-40B4-BE49-F238E27FC236}">
                    <a16:creationId xmlns:a16="http://schemas.microsoft.com/office/drawing/2014/main" id="{1D3770A0-5782-8345-946A-5CD857130EE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305215" y="-127017"/>
                <a:ext cx="2104" cy="952219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  <a:head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>
                <a:extLst>
                  <a:ext uri="{FF2B5EF4-FFF2-40B4-BE49-F238E27FC236}">
                    <a16:creationId xmlns:a16="http://schemas.microsoft.com/office/drawing/2014/main" id="{BF526DDA-BB09-084B-B37E-9727BF134CA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305215" y="840332"/>
                <a:ext cx="126623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01165F33-0152-164A-AA46-74A865C2060C}"/>
                </a:ext>
              </a:extLst>
            </p:cNvPr>
            <p:cNvSpPr txBox="1"/>
            <p:nvPr/>
          </p:nvSpPr>
          <p:spPr>
            <a:xfrm>
              <a:off x="8691400" y="3992133"/>
              <a:ext cx="232316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Arial Rounded MT Bold" panose="020F0704030504030204" pitchFamily="34" charset="77"/>
                </a:rPr>
                <a:t>Image, </a:t>
              </a:r>
            </a:p>
            <a:p>
              <a:r>
                <a:rPr lang="en-US" sz="1000" dirty="0">
                  <a:latin typeface="Arial Rounded MT Bold" panose="020F0704030504030204" pitchFamily="34" charset="77"/>
                </a:rPr>
                <a:t>Audio &amp; Video processing</a:t>
              </a:r>
            </a:p>
          </p:txBody>
        </p:sp>
        <p:grpSp>
          <p:nvGrpSpPr>
            <p:cNvPr id="137" name="Group 136">
              <a:extLst>
                <a:ext uri="{FF2B5EF4-FFF2-40B4-BE49-F238E27FC236}">
                  <a16:creationId xmlns:a16="http://schemas.microsoft.com/office/drawing/2014/main" id="{93A75967-6AC3-C141-B3A3-87AEACFC4E05}"/>
                </a:ext>
              </a:extLst>
            </p:cNvPr>
            <p:cNvGrpSpPr/>
            <p:nvPr/>
          </p:nvGrpSpPr>
          <p:grpSpPr>
            <a:xfrm>
              <a:off x="9663648" y="3410407"/>
              <a:ext cx="403294" cy="470844"/>
              <a:chOff x="10207705" y="-322732"/>
              <a:chExt cx="107564" cy="751120"/>
            </a:xfrm>
          </p:grpSpPr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5260B8E7-87F1-6F48-9B30-F69902BD192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207705" y="-322732"/>
                <a:ext cx="1302" cy="75112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  <a:head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89D03779-A459-C149-94A5-ECD5EFD5617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16875" y="428388"/>
                <a:ext cx="98394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F6EA978B-00EB-8C49-A5CA-C6C3F4A3F988}"/>
                </a:ext>
              </a:extLst>
            </p:cNvPr>
            <p:cNvSpPr txBox="1"/>
            <p:nvPr/>
          </p:nvSpPr>
          <p:spPr>
            <a:xfrm>
              <a:off x="9670623" y="3641354"/>
              <a:ext cx="176438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Arial Rounded MT Bold" panose="020F0704030504030204" pitchFamily="34" charset="77"/>
                </a:rPr>
                <a:t>NLP, Text Processing</a:t>
              </a:r>
            </a:p>
          </p:txBody>
        </p:sp>
        <p:grpSp>
          <p:nvGrpSpPr>
            <p:cNvPr id="142" name="Group 141">
              <a:extLst>
                <a:ext uri="{FF2B5EF4-FFF2-40B4-BE49-F238E27FC236}">
                  <a16:creationId xmlns:a16="http://schemas.microsoft.com/office/drawing/2014/main" id="{17A77639-AC2A-6440-B3D9-6CA6F993126C}"/>
                </a:ext>
              </a:extLst>
            </p:cNvPr>
            <p:cNvGrpSpPr/>
            <p:nvPr/>
          </p:nvGrpSpPr>
          <p:grpSpPr>
            <a:xfrm>
              <a:off x="10971577" y="3190745"/>
              <a:ext cx="810600" cy="338294"/>
              <a:chOff x="10302525" y="-381592"/>
              <a:chExt cx="216198" cy="539667"/>
            </a:xfrm>
          </p:grpSpPr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DDD90ED6-3451-4D4C-941C-8719AC628FE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302525" y="-381592"/>
                <a:ext cx="0" cy="539667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  <a:head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03033C6B-2573-5E46-9BC3-702B0229DA7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305733" y="158075"/>
                <a:ext cx="212990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70EDAE89-71B1-5145-BEBF-657F206FD9B4}"/>
                </a:ext>
              </a:extLst>
            </p:cNvPr>
            <p:cNvSpPr txBox="1"/>
            <p:nvPr/>
          </p:nvSpPr>
          <p:spPr>
            <a:xfrm>
              <a:off x="11316904" y="3177855"/>
              <a:ext cx="141718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Arial Rounded MT Bold" panose="020F0704030504030204" pitchFamily="34" charset="77"/>
                </a:rPr>
                <a:t>Gene Sequencing, Bioinformatics</a:t>
              </a:r>
            </a:p>
          </p:txBody>
        </p:sp>
      </p:grpSp>
      <p:sp>
        <p:nvSpPr>
          <p:cNvPr id="159" name="Rectangle 158">
            <a:extLst>
              <a:ext uri="{FF2B5EF4-FFF2-40B4-BE49-F238E27FC236}">
                <a16:creationId xmlns:a16="http://schemas.microsoft.com/office/drawing/2014/main" id="{0B2B4ACA-D904-6641-A98B-0FB32AB9A169}"/>
              </a:ext>
            </a:extLst>
          </p:cNvPr>
          <p:cNvSpPr/>
          <p:nvPr/>
        </p:nvSpPr>
        <p:spPr>
          <a:xfrm>
            <a:off x="1392707" y="3089989"/>
            <a:ext cx="12511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i="1" dirty="0">
                <a:solidFill>
                  <a:schemeClr val="bg1">
                    <a:lumMod val="50000"/>
                  </a:schemeClr>
                </a:solidFill>
              </a:rPr>
              <a:t>Users Worldwide</a:t>
            </a:r>
          </a:p>
        </p:txBody>
      </p:sp>
      <p:sp>
        <p:nvSpPr>
          <p:cNvPr id="160" name="Rectangle 159">
            <a:extLst>
              <a:ext uri="{FF2B5EF4-FFF2-40B4-BE49-F238E27FC236}">
                <a16:creationId xmlns:a16="http://schemas.microsoft.com/office/drawing/2014/main" id="{8D0E5330-80E2-264E-9AC1-DBB3C13A661B}"/>
              </a:ext>
            </a:extLst>
          </p:cNvPr>
          <p:cNvSpPr/>
          <p:nvPr/>
        </p:nvSpPr>
        <p:spPr>
          <a:xfrm>
            <a:off x="2481292" y="1363949"/>
            <a:ext cx="88299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i="1" dirty="0">
                <a:solidFill>
                  <a:schemeClr val="bg1">
                    <a:lumMod val="50000"/>
                  </a:schemeClr>
                </a:solidFill>
              </a:rPr>
              <a:t>Downloads</a:t>
            </a:r>
          </a:p>
        </p:txBody>
      </p:sp>
      <p:pic>
        <p:nvPicPr>
          <p:cNvPr id="162" name="Picture 161">
            <a:extLst>
              <a:ext uri="{FF2B5EF4-FFF2-40B4-BE49-F238E27FC236}">
                <a16:creationId xmlns:a16="http://schemas.microsoft.com/office/drawing/2014/main" id="{DC363AB4-7214-7E4C-9AE7-35E1B452BE7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56581" y="143990"/>
            <a:ext cx="3109121" cy="1852416"/>
          </a:xfrm>
          <a:prstGeom prst="rect">
            <a:avLst/>
          </a:prstGeom>
        </p:spPr>
      </p:pic>
      <p:sp>
        <p:nvSpPr>
          <p:cNvPr id="164" name="Parallelogram 163">
            <a:extLst>
              <a:ext uri="{FF2B5EF4-FFF2-40B4-BE49-F238E27FC236}">
                <a16:creationId xmlns:a16="http://schemas.microsoft.com/office/drawing/2014/main" id="{E89F2F85-F129-4443-A44A-60F12A560BB1}"/>
              </a:ext>
            </a:extLst>
          </p:cNvPr>
          <p:cNvSpPr/>
          <p:nvPr/>
        </p:nvSpPr>
        <p:spPr>
          <a:xfrm>
            <a:off x="317146" y="6539936"/>
            <a:ext cx="4441940" cy="135699"/>
          </a:xfrm>
          <a:prstGeom prst="parallelogram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B3099B8A-4CBA-9845-AF80-982D9253A14D}"/>
              </a:ext>
            </a:extLst>
          </p:cNvPr>
          <p:cNvSpPr/>
          <p:nvPr/>
        </p:nvSpPr>
        <p:spPr>
          <a:xfrm>
            <a:off x="4053221" y="6087903"/>
            <a:ext cx="656351" cy="369332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008F00"/>
                </a:solidFill>
              </a:rPr>
              <a:t>devs</a:t>
            </a:r>
            <a:endParaRPr lang="en-US" dirty="0">
              <a:solidFill>
                <a:srgbClr val="008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17332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5B88F12-21C9-E148-8130-45DF13C0DA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0629" y="113954"/>
            <a:ext cx="2711450" cy="1814243"/>
          </a:xfrm>
          <a:prstGeom prst="rect">
            <a:avLst/>
          </a:prstGeom>
        </p:spPr>
      </p:pic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140C6F71-97B6-994B-A9FE-BB3F881D8BBE}"/>
              </a:ext>
            </a:extLst>
          </p:cNvPr>
          <p:cNvCxnSpPr/>
          <p:nvPr/>
        </p:nvCxnSpPr>
        <p:spPr>
          <a:xfrm>
            <a:off x="4936066" y="1987733"/>
            <a:ext cx="0" cy="4227514"/>
          </a:xfrm>
          <a:prstGeom prst="line">
            <a:avLst/>
          </a:prstGeom>
          <a:ln w="25400">
            <a:solidFill>
              <a:srgbClr val="48CB54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D19C2C4B-9940-D84D-8432-8451A225CBC5}"/>
              </a:ext>
            </a:extLst>
          </p:cNvPr>
          <p:cNvCxnSpPr>
            <a:cxnSpLocks/>
          </p:cNvCxnSpPr>
          <p:nvPr/>
        </p:nvCxnSpPr>
        <p:spPr>
          <a:xfrm>
            <a:off x="5117041" y="1987733"/>
            <a:ext cx="0" cy="3867805"/>
          </a:xfrm>
          <a:prstGeom prst="line">
            <a:avLst/>
          </a:prstGeom>
          <a:ln w="25400">
            <a:solidFill>
              <a:srgbClr val="48CB54">
                <a:alpha val="50000"/>
              </a:srgb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04E90B31-294C-184B-BD5F-8A682A5965D5}"/>
              </a:ext>
            </a:extLst>
          </p:cNvPr>
          <p:cNvCxnSpPr>
            <a:cxnSpLocks/>
          </p:cNvCxnSpPr>
          <p:nvPr/>
        </p:nvCxnSpPr>
        <p:spPr>
          <a:xfrm>
            <a:off x="5298016" y="1987733"/>
            <a:ext cx="0" cy="3393672"/>
          </a:xfrm>
          <a:prstGeom prst="line">
            <a:avLst/>
          </a:prstGeom>
          <a:ln w="25400">
            <a:solidFill>
              <a:srgbClr val="48CB54">
                <a:alpha val="25000"/>
              </a:srgb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A9A34FF6-BD4F-8948-9F5E-E8DE83592306}"/>
              </a:ext>
            </a:extLst>
          </p:cNvPr>
          <p:cNvCxnSpPr>
            <a:cxnSpLocks/>
          </p:cNvCxnSpPr>
          <p:nvPr/>
        </p:nvCxnSpPr>
        <p:spPr>
          <a:xfrm>
            <a:off x="4755091" y="1987733"/>
            <a:ext cx="0" cy="4565467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6" name="Group 65">
            <a:extLst>
              <a:ext uri="{FF2B5EF4-FFF2-40B4-BE49-F238E27FC236}">
                <a16:creationId xmlns:a16="http://schemas.microsoft.com/office/drawing/2014/main" id="{45E0AE02-A80A-B84F-B328-DF6040E9F355}"/>
              </a:ext>
            </a:extLst>
          </p:cNvPr>
          <p:cNvGrpSpPr/>
          <p:nvPr/>
        </p:nvGrpSpPr>
        <p:grpSpPr>
          <a:xfrm>
            <a:off x="1407953" y="2220764"/>
            <a:ext cx="3260785" cy="1022751"/>
            <a:chOff x="5126296" y="5043213"/>
            <a:chExt cx="3260785" cy="1022751"/>
          </a:xfrm>
        </p:grpSpPr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12F2803-1701-914A-A963-36C1E6798E03}"/>
                </a:ext>
              </a:extLst>
            </p:cNvPr>
            <p:cNvSpPr txBox="1"/>
            <p:nvPr/>
          </p:nvSpPr>
          <p:spPr>
            <a:xfrm>
              <a:off x="6327620" y="5043213"/>
              <a:ext cx="1972734" cy="707886"/>
            </a:xfrm>
            <a:prstGeom prst="rect">
              <a:avLst/>
            </a:prstGeom>
            <a:ln>
              <a:solidFill>
                <a:srgbClr val="008F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4000" dirty="0">
                  <a:solidFill>
                    <a:srgbClr val="008F00"/>
                  </a:solidFill>
                  <a:latin typeface="Arial Rounded MT Bold" panose="020F0704030504030204" pitchFamily="34" charset="77"/>
                </a:rPr>
                <a:t>10 – 15 </a:t>
              </a:r>
            </a:p>
          </p:txBody>
        </p:sp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12F642C9-CF4A-AF4D-B8FF-8A1E198A09A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26296" y="5079892"/>
              <a:ext cx="1073527" cy="873345"/>
            </a:xfrm>
            <a:prstGeom prst="rect">
              <a:avLst/>
            </a:prstGeom>
          </p:spPr>
        </p:pic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0D9F8089-9A77-7F4E-9E70-B9BACBDDDD29}"/>
                </a:ext>
              </a:extLst>
            </p:cNvPr>
            <p:cNvSpPr/>
            <p:nvPr/>
          </p:nvSpPr>
          <p:spPr>
            <a:xfrm>
              <a:off x="7562816" y="5696632"/>
              <a:ext cx="824265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pPr algn="r"/>
              <a:r>
                <a:rPr lang="en-US" dirty="0">
                  <a:solidFill>
                    <a:srgbClr val="008F00"/>
                  </a:solidFill>
                </a:rPr>
                <a:t>million</a:t>
              </a:r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85D9B4A9-7F34-654C-B8FD-2873C502BB73}"/>
              </a:ext>
            </a:extLst>
          </p:cNvPr>
          <p:cNvGrpSpPr/>
          <p:nvPr/>
        </p:nvGrpSpPr>
        <p:grpSpPr>
          <a:xfrm>
            <a:off x="2609089" y="5448410"/>
            <a:ext cx="1983721" cy="1070277"/>
            <a:chOff x="4351675" y="838889"/>
            <a:chExt cx="1983721" cy="1070277"/>
          </a:xfrm>
        </p:grpSpPr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4E8DE11C-2965-A641-97EA-431439859F6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721530" y="838889"/>
              <a:ext cx="881515" cy="881515"/>
            </a:xfrm>
            <a:prstGeom prst="rect">
              <a:avLst/>
            </a:prstGeom>
          </p:spPr>
        </p:pic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37417E41-E03F-5E43-B649-484E97B14C78}"/>
                </a:ext>
              </a:extLst>
            </p:cNvPr>
            <p:cNvGrpSpPr/>
            <p:nvPr/>
          </p:nvGrpSpPr>
          <p:grpSpPr>
            <a:xfrm>
              <a:off x="4351675" y="1125804"/>
              <a:ext cx="1983721" cy="783362"/>
              <a:chOff x="7063570" y="5979426"/>
              <a:chExt cx="1983721" cy="783362"/>
            </a:xfrm>
          </p:grpSpPr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4B1492F6-6433-F346-B829-5A150A609833}"/>
                  </a:ext>
                </a:extLst>
              </p:cNvPr>
              <p:cNvSpPr txBox="1"/>
              <p:nvPr/>
            </p:nvSpPr>
            <p:spPr>
              <a:xfrm>
                <a:off x="8389273" y="5979426"/>
                <a:ext cx="658018" cy="400110"/>
              </a:xfrm>
              <a:prstGeom prst="rect">
                <a:avLst/>
              </a:prstGeom>
              <a:ln>
                <a:solidFill>
                  <a:srgbClr val="008F00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rgbClr val="008F00"/>
                    </a:solidFill>
                    <a:latin typeface="Arial Rounded MT Bold" panose="020F0704030504030204" pitchFamily="34" charset="77"/>
                  </a:rPr>
                  <a:t>~10</a:t>
                </a:r>
              </a:p>
            </p:txBody>
          </p:sp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F50CE055-3E93-2743-8934-E5EC02F1D361}"/>
                  </a:ext>
                </a:extLst>
              </p:cNvPr>
              <p:cNvSpPr/>
              <p:nvPr/>
            </p:nvSpPr>
            <p:spPr>
              <a:xfrm>
                <a:off x="7063570" y="6485789"/>
                <a:ext cx="1352293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200" i="1" dirty="0">
                    <a:solidFill>
                      <a:schemeClr val="bg1">
                        <a:lumMod val="50000"/>
                      </a:schemeClr>
                    </a:solidFill>
                  </a:rPr>
                  <a:t>Active Maintainers</a:t>
                </a:r>
              </a:p>
            </p:txBody>
          </p:sp>
        </p:grp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827BC04E-ADEA-8549-8495-362A8A32C6AE}"/>
              </a:ext>
            </a:extLst>
          </p:cNvPr>
          <p:cNvGrpSpPr/>
          <p:nvPr/>
        </p:nvGrpSpPr>
        <p:grpSpPr>
          <a:xfrm>
            <a:off x="2116232" y="3995308"/>
            <a:ext cx="2554876" cy="1468867"/>
            <a:chOff x="891963" y="5492161"/>
            <a:chExt cx="2554876" cy="1468867"/>
          </a:xfrm>
        </p:grpSpPr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3F861647-55E2-144C-A5B7-75F7BF3EC62D}"/>
                </a:ext>
              </a:extLst>
            </p:cNvPr>
            <p:cNvGrpSpPr/>
            <p:nvPr/>
          </p:nvGrpSpPr>
          <p:grpSpPr>
            <a:xfrm>
              <a:off x="891963" y="5492161"/>
              <a:ext cx="1918572" cy="1468867"/>
              <a:chOff x="891963" y="5492161"/>
              <a:chExt cx="1918572" cy="1468867"/>
            </a:xfrm>
          </p:grpSpPr>
          <p:grpSp>
            <p:nvGrpSpPr>
              <p:cNvPr id="81" name="Group 80">
                <a:extLst>
                  <a:ext uri="{FF2B5EF4-FFF2-40B4-BE49-F238E27FC236}">
                    <a16:creationId xmlns:a16="http://schemas.microsoft.com/office/drawing/2014/main" id="{E9334F98-D3A5-0A40-8858-D8C1125107BB}"/>
                  </a:ext>
                </a:extLst>
              </p:cNvPr>
              <p:cNvGrpSpPr/>
              <p:nvPr/>
            </p:nvGrpSpPr>
            <p:grpSpPr>
              <a:xfrm>
                <a:off x="1542014" y="5492161"/>
                <a:ext cx="757120" cy="983561"/>
                <a:chOff x="3357797" y="5032643"/>
                <a:chExt cx="757120" cy="983561"/>
              </a:xfrm>
            </p:grpSpPr>
            <p:pic>
              <p:nvPicPr>
                <p:cNvPr id="75" name="Picture 74">
                  <a:extLst>
                    <a:ext uri="{FF2B5EF4-FFF2-40B4-BE49-F238E27FC236}">
                      <a16:creationId xmlns:a16="http://schemas.microsoft.com/office/drawing/2014/main" id="{EC8DDF12-368D-8240-BE94-5724DE3E857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alphaModFix amt="50000"/>
                </a:blip>
                <a:stretch>
                  <a:fillRect/>
                </a:stretch>
              </p:blipFill>
              <p:spPr>
                <a:xfrm>
                  <a:off x="3357797" y="5724139"/>
                  <a:ext cx="711577" cy="292065"/>
                </a:xfrm>
                <a:prstGeom prst="rect">
                  <a:avLst/>
                </a:prstGeom>
              </p:spPr>
            </p:pic>
            <p:grpSp>
              <p:nvGrpSpPr>
                <p:cNvPr id="80" name="Group 79">
                  <a:extLst>
                    <a:ext uri="{FF2B5EF4-FFF2-40B4-BE49-F238E27FC236}">
                      <a16:creationId xmlns:a16="http://schemas.microsoft.com/office/drawing/2014/main" id="{8FF24784-9CEA-7A43-B4F1-B94A20AF1DD1}"/>
                    </a:ext>
                  </a:extLst>
                </p:cNvPr>
                <p:cNvGrpSpPr/>
                <p:nvPr/>
              </p:nvGrpSpPr>
              <p:grpSpPr>
                <a:xfrm>
                  <a:off x="3428471" y="5032643"/>
                  <a:ext cx="686446" cy="642723"/>
                  <a:chOff x="3428471" y="5032643"/>
                  <a:chExt cx="686446" cy="642723"/>
                </a:xfrm>
              </p:grpSpPr>
              <p:sp>
                <p:nvSpPr>
                  <p:cNvPr id="78" name="Oval 77">
                    <a:extLst>
                      <a:ext uri="{FF2B5EF4-FFF2-40B4-BE49-F238E27FC236}">
                        <a16:creationId xmlns:a16="http://schemas.microsoft.com/office/drawing/2014/main" id="{64E9977B-2A87-834E-96F7-10640EBD6F56}"/>
                      </a:ext>
                    </a:extLst>
                  </p:cNvPr>
                  <p:cNvSpPr/>
                  <p:nvPr/>
                </p:nvSpPr>
                <p:spPr>
                  <a:xfrm>
                    <a:off x="3428471" y="5032643"/>
                    <a:ext cx="640903" cy="642723"/>
                  </a:xfrm>
                  <a:prstGeom prst="ellipse">
                    <a:avLst/>
                  </a:prstGeom>
                  <a:solidFill>
                    <a:srgbClr val="009051">
                      <a:alpha val="50196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9" name="TextBox 78">
                    <a:extLst>
                      <a:ext uri="{FF2B5EF4-FFF2-40B4-BE49-F238E27FC236}">
                        <a16:creationId xmlns:a16="http://schemas.microsoft.com/office/drawing/2014/main" id="{5EAFEAD5-A727-4543-AC35-19556FF2EACC}"/>
                      </a:ext>
                    </a:extLst>
                  </p:cNvPr>
                  <p:cNvSpPr txBox="1"/>
                  <p:nvPr/>
                </p:nvSpPr>
                <p:spPr>
                  <a:xfrm>
                    <a:off x="3577231" y="5057676"/>
                    <a:ext cx="537686" cy="58477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3200" b="1" dirty="0">
                        <a:solidFill>
                          <a:schemeClr val="bg1"/>
                        </a:solidFill>
                      </a:rPr>
                      <a:t>$</a:t>
                    </a:r>
                  </a:p>
                </p:txBody>
              </p:sp>
            </p:grpSp>
          </p:grpSp>
          <p:pic>
            <p:nvPicPr>
              <p:cNvPr id="82" name="Picture 81">
                <a:extLst>
                  <a:ext uri="{FF2B5EF4-FFF2-40B4-BE49-F238E27FC236}">
                    <a16:creationId xmlns:a16="http://schemas.microsoft.com/office/drawing/2014/main" id="{60A39E88-822E-B745-AD2B-51FE813093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049399" y="6679462"/>
                <a:ext cx="749072" cy="281566"/>
              </a:xfrm>
              <a:prstGeom prst="rect">
                <a:avLst/>
              </a:prstGeom>
            </p:spPr>
          </p:pic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1C05C37A-9117-5446-A9E2-7BB3F506CCA7}"/>
                  </a:ext>
                </a:extLst>
              </p:cNvPr>
              <p:cNvSpPr txBox="1"/>
              <p:nvPr/>
            </p:nvSpPr>
            <p:spPr>
              <a:xfrm>
                <a:off x="891963" y="6488628"/>
                <a:ext cx="191857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i="1" dirty="0">
                    <a:solidFill>
                      <a:schemeClr val="bg1">
                        <a:lumMod val="50000"/>
                      </a:schemeClr>
                    </a:solidFill>
                  </a:rPr>
                  <a:t>Lifetime Funding since</a:t>
                </a:r>
              </a:p>
            </p:txBody>
          </p:sp>
        </p:grp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F895EE5D-E993-FB44-81AC-95692F1F35C6}"/>
                </a:ext>
              </a:extLst>
            </p:cNvPr>
            <p:cNvSpPr txBox="1"/>
            <p:nvPr/>
          </p:nvSpPr>
          <p:spPr>
            <a:xfrm>
              <a:off x="2482515" y="5498424"/>
              <a:ext cx="880342" cy="584775"/>
            </a:xfrm>
            <a:prstGeom prst="rect">
              <a:avLst/>
            </a:prstGeom>
            <a:ln>
              <a:solidFill>
                <a:srgbClr val="008F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rgbClr val="008F00"/>
                  </a:solidFill>
                  <a:latin typeface="Arial Rounded MT Bold" panose="020F0704030504030204" pitchFamily="34" charset="77"/>
                </a:rPr>
                <a:t>1.3</a:t>
              </a:r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FBD2A01D-D39F-F24A-BEEE-76F9131401F5}"/>
                </a:ext>
              </a:extLst>
            </p:cNvPr>
            <p:cNvSpPr/>
            <p:nvPr/>
          </p:nvSpPr>
          <p:spPr>
            <a:xfrm>
              <a:off x="2622774" y="6073532"/>
              <a:ext cx="824065" cy="369332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008F00"/>
                  </a:solidFill>
                </a:rPr>
                <a:t>million</a:t>
              </a:r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F2D1CBEE-BCE0-F842-B940-98D3B9556BCC}"/>
              </a:ext>
            </a:extLst>
          </p:cNvPr>
          <p:cNvGrpSpPr/>
          <p:nvPr/>
        </p:nvGrpSpPr>
        <p:grpSpPr>
          <a:xfrm>
            <a:off x="2538116" y="164979"/>
            <a:ext cx="2112513" cy="1741969"/>
            <a:chOff x="1814725" y="2833818"/>
            <a:chExt cx="2112513" cy="1741969"/>
          </a:xfrm>
        </p:grpSpPr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F09BC669-69FD-D64C-8A06-0B6CDB49FA4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814725" y="3427600"/>
              <a:ext cx="680601" cy="676064"/>
            </a:xfrm>
            <a:prstGeom prst="rect">
              <a:avLst/>
            </a:prstGeom>
          </p:spPr>
        </p:pic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3AB201A9-06ED-A14F-8D65-B97F45C952AE}"/>
                </a:ext>
              </a:extLst>
            </p:cNvPr>
            <p:cNvSpPr txBox="1"/>
            <p:nvPr/>
          </p:nvSpPr>
          <p:spPr>
            <a:xfrm>
              <a:off x="2569733" y="2833818"/>
              <a:ext cx="1288699" cy="1200329"/>
            </a:xfrm>
            <a:prstGeom prst="rect">
              <a:avLst/>
            </a:prstGeom>
            <a:ln>
              <a:solidFill>
                <a:srgbClr val="008F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7200" dirty="0">
                  <a:solidFill>
                    <a:srgbClr val="008F00"/>
                  </a:solidFill>
                  <a:latin typeface="Arial Rounded MT Bold" panose="020F0704030504030204" pitchFamily="34" charset="77"/>
                </a:rPr>
                <a:t>24</a:t>
              </a:r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F82F97D8-A5BD-AB4B-981A-38478953643F}"/>
                </a:ext>
              </a:extLst>
            </p:cNvPr>
            <p:cNvSpPr/>
            <p:nvPr/>
          </p:nvSpPr>
          <p:spPr>
            <a:xfrm>
              <a:off x="2591551" y="4021789"/>
              <a:ext cx="1335687" cy="5539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dirty="0">
                  <a:solidFill>
                    <a:srgbClr val="008F00"/>
                  </a:solidFill>
                </a:rPr>
                <a:t>million</a:t>
              </a:r>
            </a:p>
            <a:p>
              <a:pPr algn="r"/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</a:rPr>
                <a:t>(last month, 2019)</a:t>
              </a:r>
            </a:p>
          </p:txBody>
        </p:sp>
      </p:grpSp>
      <p:sp>
        <p:nvSpPr>
          <p:cNvPr id="159" name="Rectangle 158">
            <a:extLst>
              <a:ext uri="{FF2B5EF4-FFF2-40B4-BE49-F238E27FC236}">
                <a16:creationId xmlns:a16="http://schemas.microsoft.com/office/drawing/2014/main" id="{0B2B4ACA-D904-6641-A98B-0FB32AB9A169}"/>
              </a:ext>
            </a:extLst>
          </p:cNvPr>
          <p:cNvSpPr/>
          <p:nvPr/>
        </p:nvSpPr>
        <p:spPr>
          <a:xfrm>
            <a:off x="1392707" y="3089989"/>
            <a:ext cx="12511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i="1" dirty="0">
                <a:solidFill>
                  <a:schemeClr val="bg1">
                    <a:lumMod val="50000"/>
                  </a:schemeClr>
                </a:solidFill>
              </a:rPr>
              <a:t>Users Worldwide</a:t>
            </a:r>
          </a:p>
        </p:txBody>
      </p:sp>
      <p:sp>
        <p:nvSpPr>
          <p:cNvPr id="160" name="Rectangle 159">
            <a:extLst>
              <a:ext uri="{FF2B5EF4-FFF2-40B4-BE49-F238E27FC236}">
                <a16:creationId xmlns:a16="http://schemas.microsoft.com/office/drawing/2014/main" id="{8D0E5330-80E2-264E-9AC1-DBB3C13A661B}"/>
              </a:ext>
            </a:extLst>
          </p:cNvPr>
          <p:cNvSpPr/>
          <p:nvPr/>
        </p:nvSpPr>
        <p:spPr>
          <a:xfrm>
            <a:off x="2481292" y="1363949"/>
            <a:ext cx="88299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i="1" dirty="0">
                <a:solidFill>
                  <a:schemeClr val="bg1">
                    <a:lumMod val="50000"/>
                  </a:schemeClr>
                </a:solidFill>
              </a:rPr>
              <a:t>Downloads</a:t>
            </a:r>
          </a:p>
        </p:txBody>
      </p:sp>
      <p:sp>
        <p:nvSpPr>
          <p:cNvPr id="164" name="Parallelogram 163">
            <a:extLst>
              <a:ext uri="{FF2B5EF4-FFF2-40B4-BE49-F238E27FC236}">
                <a16:creationId xmlns:a16="http://schemas.microsoft.com/office/drawing/2014/main" id="{E89F2F85-F129-4443-A44A-60F12A560BB1}"/>
              </a:ext>
            </a:extLst>
          </p:cNvPr>
          <p:cNvSpPr/>
          <p:nvPr/>
        </p:nvSpPr>
        <p:spPr>
          <a:xfrm>
            <a:off x="317146" y="6539936"/>
            <a:ext cx="4441940" cy="135699"/>
          </a:xfrm>
          <a:prstGeom prst="parallelogram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B3099B8A-4CBA-9845-AF80-982D9253A14D}"/>
              </a:ext>
            </a:extLst>
          </p:cNvPr>
          <p:cNvSpPr/>
          <p:nvPr/>
        </p:nvSpPr>
        <p:spPr>
          <a:xfrm>
            <a:off x="4053221" y="6087903"/>
            <a:ext cx="656351" cy="369332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008F00"/>
                </a:solidFill>
              </a:rPr>
              <a:t>devs</a:t>
            </a:r>
            <a:endParaRPr lang="en-US" dirty="0">
              <a:solidFill>
                <a:srgbClr val="008F00"/>
              </a:solidFill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519B112-9601-0949-86B1-BA27537FCD88}"/>
              </a:ext>
            </a:extLst>
          </p:cNvPr>
          <p:cNvGrpSpPr/>
          <p:nvPr/>
        </p:nvGrpSpPr>
        <p:grpSpPr>
          <a:xfrm>
            <a:off x="5380835" y="15270"/>
            <a:ext cx="7200592" cy="5253504"/>
            <a:chOff x="5586428" y="602034"/>
            <a:chExt cx="7200592" cy="5253504"/>
          </a:xfrm>
          <a:effectLst>
            <a:outerShdw blurRad="50800" dist="127000" dir="2700000" algn="tl" rotWithShape="0">
              <a:schemeClr val="bg1">
                <a:lumMod val="65000"/>
                <a:alpha val="40000"/>
              </a:schemeClr>
            </a:outerShdw>
          </a:effectLst>
        </p:grpSpPr>
        <p:sp>
          <p:nvSpPr>
            <p:cNvPr id="74" name="Preparation 73">
              <a:extLst>
                <a:ext uri="{FF2B5EF4-FFF2-40B4-BE49-F238E27FC236}">
                  <a16:creationId xmlns:a16="http://schemas.microsoft.com/office/drawing/2014/main" id="{4ECFF589-F6D7-1E42-AB0D-32060407AE56}"/>
                </a:ext>
              </a:extLst>
            </p:cNvPr>
            <p:cNvSpPr/>
            <p:nvPr/>
          </p:nvSpPr>
          <p:spPr>
            <a:xfrm>
              <a:off x="9828294" y="1094985"/>
              <a:ext cx="1254669" cy="1157759"/>
            </a:xfrm>
            <a:prstGeom prst="flowChartPreparation">
              <a:avLst/>
            </a:prstGeom>
            <a:solidFill>
              <a:srgbClr val="009051">
                <a:alpha val="30000"/>
              </a:srgb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Preparation 75">
              <a:extLst>
                <a:ext uri="{FF2B5EF4-FFF2-40B4-BE49-F238E27FC236}">
                  <a16:creationId xmlns:a16="http://schemas.microsoft.com/office/drawing/2014/main" id="{639CFF92-8DCE-C348-BE12-DA59C32E2D50}"/>
                </a:ext>
              </a:extLst>
            </p:cNvPr>
            <p:cNvSpPr/>
            <p:nvPr/>
          </p:nvSpPr>
          <p:spPr>
            <a:xfrm>
              <a:off x="6626961" y="2865302"/>
              <a:ext cx="1254669" cy="1157759"/>
            </a:xfrm>
            <a:prstGeom prst="flowChartPreparation">
              <a:avLst/>
            </a:prstGeom>
            <a:solidFill>
              <a:srgbClr val="009051">
                <a:alpha val="70000"/>
              </a:srgb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77" name="Preparation 76">
              <a:extLst>
                <a:ext uri="{FF2B5EF4-FFF2-40B4-BE49-F238E27FC236}">
                  <a16:creationId xmlns:a16="http://schemas.microsoft.com/office/drawing/2014/main" id="{AA4FB426-CD1D-504B-B1E6-9669F36FBB47}"/>
                </a:ext>
              </a:extLst>
            </p:cNvPr>
            <p:cNvSpPr/>
            <p:nvPr/>
          </p:nvSpPr>
          <p:spPr>
            <a:xfrm>
              <a:off x="7708206" y="3522610"/>
              <a:ext cx="1254669" cy="1157759"/>
            </a:xfrm>
            <a:prstGeom prst="flowChartPreparation">
              <a:avLst/>
            </a:prstGeom>
            <a:solidFill>
              <a:srgbClr val="009051">
                <a:alpha val="50000"/>
              </a:srgb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Preparation 82">
              <a:extLst>
                <a:ext uri="{FF2B5EF4-FFF2-40B4-BE49-F238E27FC236}">
                  <a16:creationId xmlns:a16="http://schemas.microsoft.com/office/drawing/2014/main" id="{54694CCB-FD90-1848-A45C-4666BDAD29E5}"/>
                </a:ext>
              </a:extLst>
            </p:cNvPr>
            <p:cNvSpPr/>
            <p:nvPr/>
          </p:nvSpPr>
          <p:spPr>
            <a:xfrm>
              <a:off x="8747874" y="4179918"/>
              <a:ext cx="1254669" cy="1157759"/>
            </a:xfrm>
            <a:prstGeom prst="flowChartPreparation">
              <a:avLst/>
            </a:prstGeom>
            <a:solidFill>
              <a:srgbClr val="009051">
                <a:alpha val="30000"/>
              </a:srgb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88" name="Preparation 87">
              <a:extLst>
                <a:ext uri="{FF2B5EF4-FFF2-40B4-BE49-F238E27FC236}">
                  <a16:creationId xmlns:a16="http://schemas.microsoft.com/office/drawing/2014/main" id="{F46EDE94-6819-974A-9C19-BA59CE543F46}"/>
                </a:ext>
              </a:extLst>
            </p:cNvPr>
            <p:cNvSpPr/>
            <p:nvPr/>
          </p:nvSpPr>
          <p:spPr>
            <a:xfrm>
              <a:off x="7715950" y="2301520"/>
              <a:ext cx="1254669" cy="1157759"/>
            </a:xfrm>
            <a:prstGeom prst="flowChartPreparation">
              <a:avLst/>
            </a:prstGeom>
            <a:noFill/>
            <a:ln>
              <a:solidFill>
                <a:srgbClr val="009051"/>
              </a:solidFill>
              <a:prstDash val="sysDash"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Preparation 89">
              <a:extLst>
                <a:ext uri="{FF2B5EF4-FFF2-40B4-BE49-F238E27FC236}">
                  <a16:creationId xmlns:a16="http://schemas.microsoft.com/office/drawing/2014/main" id="{E2447715-C22D-EA42-A8A8-F040562E42BE}"/>
                </a:ext>
              </a:extLst>
            </p:cNvPr>
            <p:cNvSpPr/>
            <p:nvPr/>
          </p:nvSpPr>
          <p:spPr>
            <a:xfrm>
              <a:off x="8772967" y="2928212"/>
              <a:ext cx="1254669" cy="1157759"/>
            </a:xfrm>
            <a:prstGeom prst="flowChartPreparation">
              <a:avLst/>
            </a:prstGeom>
            <a:solidFill>
              <a:srgbClr val="009051">
                <a:alpha val="30000"/>
              </a:srgb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Preparation 90">
              <a:extLst>
                <a:ext uri="{FF2B5EF4-FFF2-40B4-BE49-F238E27FC236}">
                  <a16:creationId xmlns:a16="http://schemas.microsoft.com/office/drawing/2014/main" id="{0E8E9E31-85F4-4B48-BBB9-4F5F3F32A219}"/>
                </a:ext>
              </a:extLst>
            </p:cNvPr>
            <p:cNvSpPr/>
            <p:nvPr/>
          </p:nvSpPr>
          <p:spPr>
            <a:xfrm>
              <a:off x="8772967" y="1716424"/>
              <a:ext cx="1254669" cy="1157759"/>
            </a:xfrm>
            <a:prstGeom prst="flowChartPreparation">
              <a:avLst/>
            </a:prstGeom>
            <a:solidFill>
              <a:schemeClr val="bg1">
                <a:lumMod val="65000"/>
                <a:alpha val="70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Preparation 91">
              <a:extLst>
                <a:ext uri="{FF2B5EF4-FFF2-40B4-BE49-F238E27FC236}">
                  <a16:creationId xmlns:a16="http://schemas.microsoft.com/office/drawing/2014/main" id="{98DBA2DC-815B-674E-8613-161640BEC7BE}"/>
                </a:ext>
              </a:extLst>
            </p:cNvPr>
            <p:cNvSpPr/>
            <p:nvPr/>
          </p:nvSpPr>
          <p:spPr>
            <a:xfrm>
              <a:off x="5586428" y="3472872"/>
              <a:ext cx="1254669" cy="1157759"/>
            </a:xfrm>
            <a:prstGeom prst="flowChartPreparation">
              <a:avLst/>
            </a:prstGeom>
            <a:solidFill>
              <a:srgbClr val="009051">
                <a:alpha val="50000"/>
              </a:srgb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Preparation 96">
              <a:extLst>
                <a:ext uri="{FF2B5EF4-FFF2-40B4-BE49-F238E27FC236}">
                  <a16:creationId xmlns:a16="http://schemas.microsoft.com/office/drawing/2014/main" id="{4B40104B-5E2A-794E-938D-FB0593DF7EDE}"/>
                </a:ext>
              </a:extLst>
            </p:cNvPr>
            <p:cNvSpPr/>
            <p:nvPr/>
          </p:nvSpPr>
          <p:spPr>
            <a:xfrm>
              <a:off x="9858381" y="2321953"/>
              <a:ext cx="1254669" cy="1157759"/>
            </a:xfrm>
            <a:prstGeom prst="flowChartPreparation">
              <a:avLst/>
            </a:prstGeom>
            <a:solidFill>
              <a:srgbClr val="009051">
                <a:alpha val="70000"/>
              </a:srgb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A5F8112C-59C3-5847-8ED0-0A6E9761469A}"/>
                </a:ext>
              </a:extLst>
            </p:cNvPr>
            <p:cNvSpPr txBox="1"/>
            <p:nvPr/>
          </p:nvSpPr>
          <p:spPr>
            <a:xfrm>
              <a:off x="10485715" y="602034"/>
              <a:ext cx="2301305" cy="954107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>
                      <a:lumMod val="50000"/>
                    </a:schemeClr>
                  </a:solidFill>
                  <a:latin typeface="Arial Rounded MT Bold" panose="020F0704030504030204" pitchFamily="34" charset="77"/>
                </a:rPr>
                <a:t>Industries powered by </a:t>
              </a:r>
              <a:r>
                <a:rPr lang="en-US" b="1" dirty="0">
                  <a:latin typeface="Arial Rounded MT Bold" panose="020F0704030504030204" pitchFamily="34" charset="77"/>
                </a:rPr>
                <a:t>NumPy</a:t>
              </a:r>
              <a:r>
                <a:rPr lang="en-US" sz="2000" b="1" dirty="0">
                  <a:latin typeface="Arial Rounded MT Bold" panose="020F0704030504030204" pitchFamily="34" charset="77"/>
                </a:rPr>
                <a:t> </a:t>
              </a:r>
              <a:endParaRPr lang="en-US" sz="2000" b="1" dirty="0">
                <a:solidFill>
                  <a:schemeClr val="bg1">
                    <a:lumMod val="50000"/>
                  </a:schemeClr>
                </a:solidFill>
                <a:latin typeface="Arial Rounded MT Bold" panose="020F0704030504030204" pitchFamily="34" charset="77"/>
              </a:endParaRPr>
            </a:p>
          </p:txBody>
        </p:sp>
        <p:sp>
          <p:nvSpPr>
            <p:cNvPr id="127" name="Preparation 126">
              <a:extLst>
                <a:ext uri="{FF2B5EF4-FFF2-40B4-BE49-F238E27FC236}">
                  <a16:creationId xmlns:a16="http://schemas.microsoft.com/office/drawing/2014/main" id="{0A983831-2B73-C84B-939B-6A53EDDF4FF2}"/>
                </a:ext>
              </a:extLst>
            </p:cNvPr>
            <p:cNvSpPr/>
            <p:nvPr/>
          </p:nvSpPr>
          <p:spPr>
            <a:xfrm>
              <a:off x="6648339" y="4099984"/>
              <a:ext cx="1254669" cy="1157759"/>
            </a:xfrm>
            <a:prstGeom prst="flowChartPreparation">
              <a:avLst/>
            </a:prstGeom>
            <a:solidFill>
              <a:schemeClr val="bg1">
                <a:lumMod val="65000"/>
                <a:alpha val="70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Preparation 127">
              <a:extLst>
                <a:ext uri="{FF2B5EF4-FFF2-40B4-BE49-F238E27FC236}">
                  <a16:creationId xmlns:a16="http://schemas.microsoft.com/office/drawing/2014/main" id="{90094707-10CF-6C46-9604-F3C98DCEBB75}"/>
                </a:ext>
              </a:extLst>
            </p:cNvPr>
            <p:cNvSpPr/>
            <p:nvPr/>
          </p:nvSpPr>
          <p:spPr>
            <a:xfrm>
              <a:off x="10915398" y="1742307"/>
              <a:ext cx="1254669" cy="1157759"/>
            </a:xfrm>
            <a:prstGeom prst="flowChartPreparation">
              <a:avLst/>
            </a:prstGeom>
            <a:solidFill>
              <a:srgbClr val="009051">
                <a:alpha val="50000"/>
              </a:srgb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Preparation 128">
              <a:extLst>
                <a:ext uri="{FF2B5EF4-FFF2-40B4-BE49-F238E27FC236}">
                  <a16:creationId xmlns:a16="http://schemas.microsoft.com/office/drawing/2014/main" id="{6FE96D37-6F7F-5346-B60A-9E812D511219}"/>
                </a:ext>
              </a:extLst>
            </p:cNvPr>
            <p:cNvSpPr/>
            <p:nvPr/>
          </p:nvSpPr>
          <p:spPr>
            <a:xfrm>
              <a:off x="10902489" y="2942225"/>
              <a:ext cx="1254669" cy="1157759"/>
            </a:xfrm>
            <a:prstGeom prst="flowChartPreparation">
              <a:avLst/>
            </a:prstGeom>
            <a:noFill/>
            <a:ln>
              <a:solidFill>
                <a:schemeClr val="bg1">
                  <a:lumMod val="50000"/>
                  <a:alpha val="50000"/>
                </a:schemeClr>
              </a:solidFill>
              <a:prstDash val="sysDot"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0484C49-F89E-0B4F-89FF-18EA558859B6}"/>
                </a:ext>
              </a:extLst>
            </p:cNvPr>
            <p:cNvSpPr txBox="1"/>
            <p:nvPr/>
          </p:nvSpPr>
          <p:spPr>
            <a:xfrm>
              <a:off x="8974092" y="4600373"/>
              <a:ext cx="1007086" cy="276999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Healthcare</a:t>
              </a: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4F2C43E2-CC6D-D344-92EE-E0F8D3381B0F}"/>
                </a:ext>
              </a:extLst>
            </p:cNvPr>
            <p:cNvSpPr txBox="1"/>
            <p:nvPr/>
          </p:nvSpPr>
          <p:spPr>
            <a:xfrm>
              <a:off x="6807594" y="3116485"/>
              <a:ext cx="889293" cy="646331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Science</a:t>
              </a:r>
            </a:p>
            <a:p>
              <a:pPr algn="ctr"/>
              <a:r>
                <a:rPr lang="en-US" sz="1200" dirty="0"/>
                <a:t>&amp;</a:t>
              </a:r>
            </a:p>
            <a:p>
              <a:pPr algn="ctr"/>
              <a:r>
                <a:rPr lang="en-US" sz="1200" dirty="0"/>
                <a:t>Technology</a:t>
              </a: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0AE63B38-F975-9846-B7D4-AAFF0A8E2178}"/>
                </a:ext>
              </a:extLst>
            </p:cNvPr>
            <p:cNvSpPr txBox="1"/>
            <p:nvPr/>
          </p:nvSpPr>
          <p:spPr>
            <a:xfrm>
              <a:off x="7809484" y="3905130"/>
              <a:ext cx="889293" cy="461665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Real </a:t>
              </a:r>
            </a:p>
            <a:p>
              <a:pPr algn="ctr"/>
              <a:r>
                <a:rPr lang="en-US" sz="1200" dirty="0"/>
                <a:t>Estate</a:t>
              </a:r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0E56E771-AB79-1B4D-80D2-B8D71260B6D9}"/>
                </a:ext>
              </a:extLst>
            </p:cNvPr>
            <p:cNvSpPr txBox="1"/>
            <p:nvPr/>
          </p:nvSpPr>
          <p:spPr>
            <a:xfrm>
              <a:off x="5714915" y="3832293"/>
              <a:ext cx="1007086" cy="461665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Space</a:t>
              </a:r>
            </a:p>
            <a:p>
              <a:pPr algn="ctr"/>
              <a:r>
                <a:rPr lang="en-US" sz="1200" dirty="0"/>
                <a:t>Exploration</a:t>
              </a:r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F0F7C13C-9065-5D48-A74C-31B19E323FC5}"/>
                </a:ext>
              </a:extLst>
            </p:cNvPr>
            <p:cNvSpPr txBox="1"/>
            <p:nvPr/>
          </p:nvSpPr>
          <p:spPr>
            <a:xfrm>
              <a:off x="6830119" y="4543934"/>
              <a:ext cx="1007086" cy="276999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Oil &amp; Gas</a:t>
              </a:r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1D4B1E21-D5C1-B54E-B4AC-11C5BCC9250F}"/>
                </a:ext>
              </a:extLst>
            </p:cNvPr>
            <p:cNvSpPr txBox="1"/>
            <p:nvPr/>
          </p:nvSpPr>
          <p:spPr>
            <a:xfrm>
              <a:off x="8938448" y="1983607"/>
              <a:ext cx="1007086" cy="646331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Weather Modelling &amp; Simulation</a:t>
              </a:r>
            </a:p>
          </p:txBody>
        </p: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2DFA3497-F043-574B-9FA1-FA3D0CC8BB23}"/>
                </a:ext>
              </a:extLst>
            </p:cNvPr>
            <p:cNvSpPr txBox="1"/>
            <p:nvPr/>
          </p:nvSpPr>
          <p:spPr>
            <a:xfrm>
              <a:off x="10013658" y="2747460"/>
              <a:ext cx="881674" cy="276999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Telecom</a:t>
              </a:r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85077DBA-087F-3D4C-B62B-E7C1E5D5ADFF}"/>
                </a:ext>
              </a:extLst>
            </p:cNvPr>
            <p:cNvSpPr txBox="1"/>
            <p:nvPr/>
          </p:nvSpPr>
          <p:spPr>
            <a:xfrm>
              <a:off x="10013658" y="1562112"/>
              <a:ext cx="881674" cy="276999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FinTech</a:t>
              </a:r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046DEEBE-9930-2646-9AF6-54F215BC7E81}"/>
                </a:ext>
              </a:extLst>
            </p:cNvPr>
            <p:cNvSpPr txBox="1"/>
            <p:nvPr/>
          </p:nvSpPr>
          <p:spPr>
            <a:xfrm>
              <a:off x="8906957" y="3393455"/>
              <a:ext cx="881674" cy="276999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Aerospace</a:t>
              </a:r>
            </a:p>
          </p:txBody>
        </p: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79C108F3-4ED1-6A42-B303-6A70EC70F88A}"/>
                </a:ext>
              </a:extLst>
            </p:cNvPr>
            <p:cNvSpPr txBox="1"/>
            <p:nvPr/>
          </p:nvSpPr>
          <p:spPr>
            <a:xfrm>
              <a:off x="11089051" y="2160133"/>
              <a:ext cx="881674" cy="276999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Media</a:t>
              </a:r>
            </a:p>
          </p:txBody>
        </p:sp>
        <p:sp>
          <p:nvSpPr>
            <p:cNvPr id="152" name="Preparation 151">
              <a:extLst>
                <a:ext uri="{FF2B5EF4-FFF2-40B4-BE49-F238E27FC236}">
                  <a16:creationId xmlns:a16="http://schemas.microsoft.com/office/drawing/2014/main" id="{16EB2771-673F-5045-90B9-18FFF5E91F81}"/>
                </a:ext>
              </a:extLst>
            </p:cNvPr>
            <p:cNvSpPr/>
            <p:nvPr/>
          </p:nvSpPr>
          <p:spPr>
            <a:xfrm>
              <a:off x="9837728" y="3529045"/>
              <a:ext cx="1254669" cy="1157759"/>
            </a:xfrm>
            <a:prstGeom prst="flowChartPreparation">
              <a:avLst/>
            </a:prstGeom>
            <a:solidFill>
              <a:srgbClr val="009051">
                <a:alpha val="50000"/>
              </a:srgb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0E23127C-CF82-9C43-B56B-AE3F51096649}"/>
                </a:ext>
              </a:extLst>
            </p:cNvPr>
            <p:cNvSpPr txBox="1"/>
            <p:nvPr/>
          </p:nvSpPr>
          <p:spPr>
            <a:xfrm>
              <a:off x="9988647" y="3958346"/>
              <a:ext cx="889293" cy="276999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Legal</a:t>
              </a:r>
            </a:p>
          </p:txBody>
        </p:sp>
        <p:sp>
          <p:nvSpPr>
            <p:cNvPr id="154" name="Preparation 153">
              <a:extLst>
                <a:ext uri="{FF2B5EF4-FFF2-40B4-BE49-F238E27FC236}">
                  <a16:creationId xmlns:a16="http://schemas.microsoft.com/office/drawing/2014/main" id="{D29CB70A-28EE-EF42-A023-3DA7773F4250}"/>
                </a:ext>
              </a:extLst>
            </p:cNvPr>
            <p:cNvSpPr/>
            <p:nvPr/>
          </p:nvSpPr>
          <p:spPr>
            <a:xfrm>
              <a:off x="5604385" y="4697779"/>
              <a:ext cx="1254669" cy="1157759"/>
            </a:xfrm>
            <a:prstGeom prst="flowChartPreparation">
              <a:avLst/>
            </a:prstGeom>
            <a:solidFill>
              <a:srgbClr val="009051">
                <a:alpha val="70000"/>
              </a:srgb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5DADF48C-E5E0-4A4D-A5AF-570B3BE509F7}"/>
                </a:ext>
              </a:extLst>
            </p:cNvPr>
            <p:cNvSpPr txBox="1"/>
            <p:nvPr/>
          </p:nvSpPr>
          <p:spPr>
            <a:xfrm>
              <a:off x="5751777" y="5119243"/>
              <a:ext cx="1007086" cy="276999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Engineering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7FD3925-183F-D648-A815-B19A2B3077DC}"/>
              </a:ext>
            </a:extLst>
          </p:cNvPr>
          <p:cNvGrpSpPr/>
          <p:nvPr/>
        </p:nvGrpSpPr>
        <p:grpSpPr>
          <a:xfrm>
            <a:off x="4929419" y="5041303"/>
            <a:ext cx="6787514" cy="1728565"/>
            <a:chOff x="4952798" y="5208887"/>
            <a:chExt cx="6787514" cy="1728565"/>
          </a:xfrm>
        </p:grpSpPr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84163B89-69E8-8040-B49A-CED133151398}"/>
                </a:ext>
              </a:extLst>
            </p:cNvPr>
            <p:cNvSpPr txBox="1"/>
            <p:nvPr/>
          </p:nvSpPr>
          <p:spPr>
            <a:xfrm>
              <a:off x="4952798" y="6014122"/>
              <a:ext cx="1246751" cy="923330"/>
            </a:xfrm>
            <a:prstGeom prst="rect">
              <a:avLst/>
            </a:prstGeom>
            <a:noFill/>
            <a:effectLst>
              <a:outerShdw blurRad="50800" dist="101600" dir="2700000" algn="tl" rotWithShape="0">
                <a:schemeClr val="bg1">
                  <a:lumMod val="50000"/>
                  <a:alpha val="40000"/>
                </a:scheme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>
                      <a:lumMod val="50000"/>
                    </a:schemeClr>
                  </a:solidFill>
                  <a:latin typeface="Arial Rounded MT Bold" panose="020F0704030504030204" pitchFamily="34" charset="77"/>
                </a:rPr>
                <a:t>What is </a:t>
              </a:r>
              <a:r>
                <a:rPr lang="en-US" b="1" dirty="0">
                  <a:latin typeface="Arial Rounded MT Bold" panose="020F0704030504030204" pitchFamily="34" charset="77"/>
                </a:rPr>
                <a:t>NumPy</a:t>
              </a:r>
              <a:r>
                <a:rPr lang="en-US" b="1" dirty="0">
                  <a:solidFill>
                    <a:schemeClr val="bg1">
                      <a:lumMod val="50000"/>
                    </a:schemeClr>
                  </a:solidFill>
                  <a:latin typeface="Arial Rounded MT Bold" panose="020F0704030504030204" pitchFamily="34" charset="77"/>
                </a:rPr>
                <a:t> used for?</a:t>
              </a:r>
            </a:p>
          </p:txBody>
        </p:sp>
        <p:sp>
          <p:nvSpPr>
            <p:cNvPr id="22" name="Pentagon 21">
              <a:extLst>
                <a:ext uri="{FF2B5EF4-FFF2-40B4-BE49-F238E27FC236}">
                  <a16:creationId xmlns:a16="http://schemas.microsoft.com/office/drawing/2014/main" id="{D7EA19C6-671D-1642-9CA6-F1404C04AECA}"/>
                </a:ext>
              </a:extLst>
            </p:cNvPr>
            <p:cNvSpPr/>
            <p:nvPr/>
          </p:nvSpPr>
          <p:spPr>
            <a:xfrm rot="18673825">
              <a:off x="6190855" y="5777441"/>
              <a:ext cx="1624078" cy="486970"/>
            </a:xfrm>
            <a:prstGeom prst="homePlate">
              <a:avLst/>
            </a:prstGeom>
            <a:solidFill>
              <a:srgbClr val="009051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solidFill>
                    <a:srgbClr val="008F00"/>
                  </a:solidFill>
                </a:rPr>
                <a:t> Data Science</a:t>
              </a:r>
            </a:p>
          </p:txBody>
        </p:sp>
        <p:sp>
          <p:nvSpPr>
            <p:cNvPr id="167" name="Pentagon 166">
              <a:extLst>
                <a:ext uri="{FF2B5EF4-FFF2-40B4-BE49-F238E27FC236}">
                  <a16:creationId xmlns:a16="http://schemas.microsoft.com/office/drawing/2014/main" id="{D02669B0-622B-194D-BD47-5856B315AD8C}"/>
                </a:ext>
              </a:extLst>
            </p:cNvPr>
            <p:cNvSpPr/>
            <p:nvPr/>
          </p:nvSpPr>
          <p:spPr>
            <a:xfrm rot="18709386">
              <a:off x="6939844" y="5781124"/>
              <a:ext cx="1624078" cy="486970"/>
            </a:xfrm>
            <a:prstGeom prst="homePlate">
              <a:avLst/>
            </a:prstGeom>
            <a:noFill/>
            <a:ln>
              <a:solidFill>
                <a:srgbClr val="008F00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solidFill>
                    <a:srgbClr val="008F00"/>
                  </a:solidFill>
                </a:rPr>
                <a:t>Deep Learning</a:t>
              </a:r>
            </a:p>
          </p:txBody>
        </p:sp>
        <p:sp>
          <p:nvSpPr>
            <p:cNvPr id="168" name="Pentagon 167">
              <a:extLst>
                <a:ext uri="{FF2B5EF4-FFF2-40B4-BE49-F238E27FC236}">
                  <a16:creationId xmlns:a16="http://schemas.microsoft.com/office/drawing/2014/main" id="{E0B1DA7C-8869-1E49-8701-E735FF5BAAFE}"/>
                </a:ext>
              </a:extLst>
            </p:cNvPr>
            <p:cNvSpPr/>
            <p:nvPr/>
          </p:nvSpPr>
          <p:spPr>
            <a:xfrm rot="18708713">
              <a:off x="7688833" y="5781054"/>
              <a:ext cx="1624078" cy="486970"/>
            </a:xfrm>
            <a:prstGeom prst="homePlate">
              <a:avLst/>
            </a:prstGeom>
            <a:solidFill>
              <a:srgbClr val="009051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solidFill>
                    <a:srgbClr val="008F00"/>
                  </a:solidFill>
                </a:rPr>
                <a:t>Image Processing</a:t>
              </a:r>
            </a:p>
          </p:txBody>
        </p:sp>
        <p:sp>
          <p:nvSpPr>
            <p:cNvPr id="170" name="Pentagon 169">
              <a:extLst>
                <a:ext uri="{FF2B5EF4-FFF2-40B4-BE49-F238E27FC236}">
                  <a16:creationId xmlns:a16="http://schemas.microsoft.com/office/drawing/2014/main" id="{9524581E-CB07-884D-AAF1-B0A8ADA311DE}"/>
                </a:ext>
              </a:extLst>
            </p:cNvPr>
            <p:cNvSpPr/>
            <p:nvPr/>
          </p:nvSpPr>
          <p:spPr>
            <a:xfrm rot="18714410">
              <a:off x="8437822" y="5781651"/>
              <a:ext cx="1624078" cy="486970"/>
            </a:xfrm>
            <a:prstGeom prst="homePlate">
              <a:avLst/>
            </a:prstGeom>
            <a:noFill/>
            <a:ln>
              <a:solidFill>
                <a:srgbClr val="008F00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solidFill>
                    <a:srgbClr val="008F00"/>
                  </a:solidFill>
                </a:rPr>
                <a:t>Audio &amp; Video Processing</a:t>
              </a:r>
            </a:p>
          </p:txBody>
        </p:sp>
        <p:sp>
          <p:nvSpPr>
            <p:cNvPr id="171" name="Pentagon 170">
              <a:extLst>
                <a:ext uri="{FF2B5EF4-FFF2-40B4-BE49-F238E27FC236}">
                  <a16:creationId xmlns:a16="http://schemas.microsoft.com/office/drawing/2014/main" id="{220841C8-66E2-F14A-B405-1BB7BBD1C606}"/>
                </a:ext>
              </a:extLst>
            </p:cNvPr>
            <p:cNvSpPr/>
            <p:nvPr/>
          </p:nvSpPr>
          <p:spPr>
            <a:xfrm rot="18770949">
              <a:off x="9186811" y="5787695"/>
              <a:ext cx="1624078" cy="486970"/>
            </a:xfrm>
            <a:prstGeom prst="homePlate">
              <a:avLst/>
            </a:prstGeom>
            <a:solidFill>
              <a:srgbClr val="009051">
                <a:alpha val="2509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solidFill>
                    <a:srgbClr val="008F00"/>
                  </a:solidFill>
                </a:rPr>
                <a:t>NLP, Text</a:t>
              </a:r>
            </a:p>
            <a:p>
              <a:pPr algn="r"/>
              <a:r>
                <a:rPr lang="en-US" sz="1200" dirty="0">
                  <a:solidFill>
                    <a:srgbClr val="008F00"/>
                  </a:solidFill>
                </a:rPr>
                <a:t>Processing</a:t>
              </a:r>
            </a:p>
          </p:txBody>
        </p:sp>
        <p:sp>
          <p:nvSpPr>
            <p:cNvPr id="172" name="Pentagon 171">
              <a:extLst>
                <a:ext uri="{FF2B5EF4-FFF2-40B4-BE49-F238E27FC236}">
                  <a16:creationId xmlns:a16="http://schemas.microsoft.com/office/drawing/2014/main" id="{8F32B6BE-B475-B14C-9686-9A5415C45717}"/>
                </a:ext>
              </a:extLst>
            </p:cNvPr>
            <p:cNvSpPr/>
            <p:nvPr/>
          </p:nvSpPr>
          <p:spPr>
            <a:xfrm rot="18752024">
              <a:off x="9935800" y="5785649"/>
              <a:ext cx="1624078" cy="486970"/>
            </a:xfrm>
            <a:prstGeom prst="homePlate">
              <a:avLst/>
            </a:prstGeom>
            <a:noFill/>
            <a:ln>
              <a:solidFill>
                <a:srgbClr val="008F00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solidFill>
                    <a:srgbClr val="008F00"/>
                  </a:solidFill>
                </a:rPr>
                <a:t>Gene Sequencing</a:t>
              </a:r>
            </a:p>
          </p:txBody>
        </p:sp>
        <p:sp>
          <p:nvSpPr>
            <p:cNvPr id="173" name="Pentagon 172">
              <a:extLst>
                <a:ext uri="{FF2B5EF4-FFF2-40B4-BE49-F238E27FC236}">
                  <a16:creationId xmlns:a16="http://schemas.microsoft.com/office/drawing/2014/main" id="{E75E13CA-49E2-1F44-8BF5-1F629B5901AE}"/>
                </a:ext>
              </a:extLst>
            </p:cNvPr>
            <p:cNvSpPr/>
            <p:nvPr/>
          </p:nvSpPr>
          <p:spPr>
            <a:xfrm rot="18701572">
              <a:off x="10684788" y="5780308"/>
              <a:ext cx="1624078" cy="486970"/>
            </a:xfrm>
            <a:prstGeom prst="homePlate">
              <a:avLst/>
            </a:prstGeom>
            <a:noFill/>
            <a:ln>
              <a:solidFill>
                <a:srgbClr val="008F00">
                  <a:alpha val="50000"/>
                </a:srgb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200" dirty="0">
                  <a:solidFill>
                    <a:srgbClr val="008F00"/>
                  </a:solidFill>
                </a:rPr>
                <a:t>Other Use Cases</a:t>
              </a:r>
            </a:p>
          </p:txBody>
        </p:sp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88268416-423B-8B48-9883-B0D795DD6807}"/>
                </a:ext>
              </a:extLst>
            </p:cNvPr>
            <p:cNvSpPr/>
            <p:nvPr/>
          </p:nvSpPr>
          <p:spPr>
            <a:xfrm>
              <a:off x="6284571" y="6457235"/>
              <a:ext cx="4905399" cy="334876"/>
            </a:xfrm>
            <a:prstGeom prst="roundRect">
              <a:avLst/>
            </a:prstGeom>
            <a:solidFill>
              <a:srgbClr val="009051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7538FFE8-785F-4E4F-9099-96D9250C47A6}"/>
              </a:ext>
            </a:extLst>
          </p:cNvPr>
          <p:cNvSpPr txBox="1"/>
          <p:nvPr/>
        </p:nvSpPr>
        <p:spPr>
          <a:xfrm>
            <a:off x="8043333" y="2286000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43CF9F3-FD8F-EB4E-8CAA-07D225BD13CB}"/>
              </a:ext>
            </a:extLst>
          </p:cNvPr>
          <p:cNvSpPr txBox="1"/>
          <p:nvPr/>
        </p:nvSpPr>
        <p:spPr>
          <a:xfrm>
            <a:off x="11311467" y="2861733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157314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2625</TotalTime>
  <Words>932</Words>
  <Application>Microsoft Macintosh PowerPoint</Application>
  <PresentationFormat>Widescreen</PresentationFormat>
  <Paragraphs>200</Paragraphs>
  <Slides>23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3" baseType="lpstr">
      <vt:lpstr>Arial</vt:lpstr>
      <vt:lpstr>Arial Rounded MT Bold</vt:lpstr>
      <vt:lpstr>Avenir Next Condensed Demi Bold</vt:lpstr>
      <vt:lpstr>Calibri</vt:lpstr>
      <vt:lpstr>Calibri Light</vt:lpstr>
      <vt:lpstr>Courier New</vt:lpstr>
      <vt:lpstr>Helvetica</vt:lpstr>
      <vt:lpstr>Open Sans</vt:lpstr>
      <vt:lpstr>Open Sans Light</vt:lpstr>
      <vt:lpstr>Office Theme</vt:lpstr>
      <vt:lpstr>NumPy</vt:lpstr>
      <vt:lpstr>Evolution of Array Computing in Python</vt:lpstr>
      <vt:lpstr>Python: Current state of n-dimensional arrays</vt:lpstr>
      <vt:lpstr>“NumPy’s” vision for interoperable array libraries</vt:lpstr>
      <vt:lpstr>NumPy Showcase:  Putting together images of a ‘black hole’</vt:lpstr>
      <vt:lpstr>Black Hole study: eht_imaging dependency graph highlights NumPy</vt:lpstr>
      <vt:lpstr>PowerPoint Presentation</vt:lpstr>
      <vt:lpstr>PowerPoint Presentation</vt:lpstr>
      <vt:lpstr>PowerPoint Presentation</vt:lpstr>
      <vt:lpstr>PowerPoint Presentation</vt:lpstr>
      <vt:lpstr>Array Computing Landscape</vt:lpstr>
      <vt:lpstr>PowerPoint Presentation</vt:lpstr>
      <vt:lpstr>PowerPoint Presentation</vt:lpstr>
      <vt:lpstr>PowerPoint Presentation</vt:lpstr>
      <vt:lpstr>Data Science</vt:lpstr>
      <vt:lpstr>Copy Improvisations </vt:lpstr>
      <vt:lpstr>PowerPoint Presentation</vt:lpstr>
      <vt:lpstr>NumPy Case Studies</vt:lpstr>
      <vt:lpstr>M87 Black hole key NumPy capabilities</vt:lpstr>
      <vt:lpstr>GW Key NumPy Capabilities utilized</vt:lpstr>
      <vt:lpstr>GW Key NumPy Capabilities utilized</vt:lpstr>
      <vt:lpstr>Cricket Key NumPy Capabilities utilized</vt:lpstr>
      <vt:lpstr>Color palette (new)</vt:lpstr>
    </vt:vector>
  </TitlesOfParts>
  <Manager>Ralf Gommers, Matti Picus</Manager>
  <Company>NumPy NUMFOCUS</Company>
  <LinksUpToDate>false</LinksUpToDate>
  <SharedDoc>false</SharedDoc>
  <HyperlinkBase/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NumPy</dc:title>
  <dc:subject/>
  <dc:creator>Shaloo Shalini</dc:creator>
  <cp:keywords/>
  <dc:description/>
  <cp:lastModifiedBy>Shaloo Shalini</cp:lastModifiedBy>
  <cp:revision>445</cp:revision>
  <dcterms:created xsi:type="dcterms:W3CDTF">2019-06-28T04:52:41Z</dcterms:created>
  <dcterms:modified xsi:type="dcterms:W3CDTF">2020-05-15T11:54:10Z</dcterms:modified>
  <cp:category/>
</cp:coreProperties>
</file>